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13716000" cx="24384000"/>
  <p:notesSz cx="6858000" cy="9144000"/>
  <p:embeddedFontLst>
    <p:embeddedFont>
      <p:font typeface="Lato"/>
      <p:regular r:id="rId34"/>
      <p:bold r:id="rId35"/>
      <p:italic r:id="rId36"/>
      <p:boldItalic r:id="rId37"/>
    </p:embeddedFont>
    <p:embeddedFont>
      <p:font typeface="Lato Light"/>
      <p:regular r:id="rId38"/>
      <p:bold r:id="rId39"/>
      <p:italic r:id="rId40"/>
      <p:boldItalic r:id="rId41"/>
    </p:embeddedFont>
    <p:embeddedFont>
      <p:font typeface="Lato Black"/>
      <p:bold r:id="rId42"/>
      <p:boldItalic r:id="rId43"/>
    </p:embeddedFont>
    <p:embeddedFont>
      <p:font typeface="Helvetica Neue"/>
      <p:regular r:id="rId44"/>
      <p:bold r:id="rId45"/>
      <p:italic r:id="rId46"/>
      <p:boldItalic r:id="rId47"/>
    </p:embeddedFont>
    <p:embeddedFont>
      <p:font typeface="Helvetica Neue 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853A60E-4C67-4CE9-AC4B-8AD4080E8D1C}">
  <a:tblStyle styleId="{7853A60E-4C67-4CE9-AC4B-8AD4080E8D1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LatoLight-italic.fntdata"/><Relationship Id="rId42" Type="http://schemas.openxmlformats.org/officeDocument/2006/relationships/font" Target="fonts/LatoBlack-bold.fntdata"/><Relationship Id="rId41" Type="http://schemas.openxmlformats.org/officeDocument/2006/relationships/font" Target="fonts/LatoLight-boldItalic.fntdata"/><Relationship Id="rId44" Type="http://schemas.openxmlformats.org/officeDocument/2006/relationships/font" Target="fonts/HelveticaNeue-regular.fntdata"/><Relationship Id="rId43" Type="http://schemas.openxmlformats.org/officeDocument/2006/relationships/font" Target="fonts/LatoBlack-boldItalic.fntdata"/><Relationship Id="rId46" Type="http://schemas.openxmlformats.org/officeDocument/2006/relationships/font" Target="fonts/HelveticaNeue-italic.fntdata"/><Relationship Id="rId45"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elveticaNeueLight-regular.fntdata"/><Relationship Id="rId47" Type="http://schemas.openxmlformats.org/officeDocument/2006/relationships/font" Target="fonts/HelveticaNeue-boldItalic.fntdata"/><Relationship Id="rId49" Type="http://schemas.openxmlformats.org/officeDocument/2006/relationships/font" Target="fonts/HelveticaNeueLigh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Lato-bold.fntdata"/><Relationship Id="rId34" Type="http://schemas.openxmlformats.org/officeDocument/2006/relationships/font" Target="fonts/Lato-regular.fntdata"/><Relationship Id="rId37" Type="http://schemas.openxmlformats.org/officeDocument/2006/relationships/font" Target="fonts/Lato-boldItalic.fntdata"/><Relationship Id="rId36" Type="http://schemas.openxmlformats.org/officeDocument/2006/relationships/font" Target="fonts/Lato-italic.fntdata"/><Relationship Id="rId39" Type="http://schemas.openxmlformats.org/officeDocument/2006/relationships/font" Target="fonts/LatoLight-bold.fntdata"/><Relationship Id="rId38" Type="http://schemas.openxmlformats.org/officeDocument/2006/relationships/font" Target="fonts/LatoLigh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Light-boldItalic.fntdata"/><Relationship Id="rId50" Type="http://schemas.openxmlformats.org/officeDocument/2006/relationships/font" Target="fonts/HelveticaNeueLight-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 name="Shape 40"/>
        <p:cNvGrpSpPr/>
        <p:nvPr/>
      </p:nvGrpSpPr>
      <p:grpSpPr>
        <a:xfrm>
          <a:off x="0" y="0"/>
          <a:ext cx="0" cy="0"/>
          <a:chOff x="0" y="0"/>
          <a:chExt cx="0" cy="0"/>
        </a:xfrm>
      </p:grpSpPr>
      <p:sp>
        <p:nvSpPr>
          <p:cNvPr id="41" name="Shape 4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2" name="Shape 4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Works great with 50 features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solidFill>
                  <a:schemeClr val="dk1"/>
                </a:solidFill>
              </a:rPr>
              <a:t>Strong colors increased</a:t>
            </a:r>
            <a:endParaRPr>
              <a:solidFill>
                <a:schemeClr val="dk1"/>
              </a:solidFill>
            </a:endParaRPr>
          </a:p>
          <a:p>
            <a:pPr indent="0" lvl="0" marL="0">
              <a:spcBef>
                <a:spcPts val="0"/>
              </a:spcBef>
              <a:spcAft>
                <a:spcPts val="0"/>
              </a:spcAft>
              <a:buNone/>
            </a:pPr>
            <a:r>
              <a:rPr lang="en-US">
                <a:solidFill>
                  <a:schemeClr val="dk1"/>
                </a:solidFill>
              </a:rPr>
              <a:t>Shapes unchanges</a:t>
            </a:r>
            <a:endParaRPr>
              <a:solidFill>
                <a:schemeClr val="dk1"/>
              </a:solidFill>
            </a:endParaRPr>
          </a:p>
          <a:p>
            <a:pPr indent="0" lvl="0" marL="0" rtl="0">
              <a:spcBef>
                <a:spcPts val="0"/>
              </a:spcBef>
              <a:spcAft>
                <a:spcPts val="0"/>
              </a:spcAft>
              <a:buClr>
                <a:schemeClr val="dk1"/>
              </a:buClr>
              <a:buSzPts val="1100"/>
              <a:buFont typeface="Arial"/>
              <a:buNone/>
            </a:pPr>
            <a:r>
              <a:rPr lang="en-US">
                <a:solidFill>
                  <a:schemeClr val="dk1"/>
                </a:solidFill>
              </a:rPr>
              <a:t>Why? Too many features?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test set.</a:t>
            </a:r>
            <a:endParaRPr/>
          </a:p>
          <a:p>
            <a:pPr indent="0" lvl="0" marL="0" rtl="0">
              <a:spcBef>
                <a:spcPts val="0"/>
              </a:spcBef>
              <a:spcAft>
                <a:spcPts val="0"/>
              </a:spcAft>
              <a:buNone/>
            </a:pPr>
            <a:r>
              <a:rPr lang="en-US"/>
              <a:t>Features:</a:t>
            </a:r>
            <a:endParaRPr/>
          </a:p>
          <a:p>
            <a:pPr indent="0" lvl="0" marL="0" rtl="0">
              <a:spcBef>
                <a:spcPts val="0"/>
              </a:spcBef>
              <a:spcAft>
                <a:spcPts val="0"/>
              </a:spcAft>
              <a:buNone/>
            </a:pPr>
            <a:r>
              <a:rPr lang="en-US"/>
              <a:t>50</a:t>
            </a:r>
            <a:endParaRPr/>
          </a:p>
          <a:p>
            <a:pPr indent="0" lvl="0" marL="0" rtl="0">
              <a:spcBef>
                <a:spcPts val="0"/>
              </a:spcBef>
              <a:spcAft>
                <a:spcPts val="0"/>
              </a:spcAft>
              <a:buNone/>
            </a:pPr>
            <a:r>
              <a:rPr lang="en-US"/>
              <a:t>1</a:t>
            </a:r>
            <a:endParaRPr/>
          </a:p>
          <a:p>
            <a:pPr indent="0" lvl="0" marL="0" rtl="0">
              <a:spcBef>
                <a:spcPts val="0"/>
              </a:spcBef>
              <a:spcAft>
                <a:spcPts val="0"/>
              </a:spcAft>
              <a:buNone/>
            </a:pPr>
            <a:r>
              <a:rPr lang="en-US"/>
              <a:t>0</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test set.</a:t>
            </a:r>
            <a:endParaRPr/>
          </a:p>
          <a:p>
            <a:pPr indent="0" lvl="0" marL="0" rtl="0">
              <a:spcBef>
                <a:spcPts val="0"/>
              </a:spcBef>
              <a:spcAft>
                <a:spcPts val="0"/>
              </a:spcAft>
              <a:buNone/>
            </a:pPr>
            <a:r>
              <a:rPr lang="en-US"/>
              <a:t>Features:</a:t>
            </a:r>
            <a:endParaRPr/>
          </a:p>
          <a:p>
            <a:pPr indent="0" lvl="0" marL="0" rtl="0">
              <a:spcBef>
                <a:spcPts val="0"/>
              </a:spcBef>
              <a:spcAft>
                <a:spcPts val="0"/>
              </a:spcAft>
              <a:buNone/>
            </a:pPr>
            <a:r>
              <a:rPr lang="en-US"/>
              <a:t>50</a:t>
            </a:r>
            <a:endParaRPr/>
          </a:p>
          <a:p>
            <a:pPr indent="0" lvl="0" marL="0" rtl="0">
              <a:spcBef>
                <a:spcPts val="0"/>
              </a:spcBef>
              <a:spcAft>
                <a:spcPts val="0"/>
              </a:spcAft>
              <a:buNone/>
            </a:pPr>
            <a:r>
              <a:rPr lang="en-US"/>
              <a:t>1</a:t>
            </a:r>
            <a:endParaRPr/>
          </a:p>
          <a:p>
            <a:pPr indent="0" lvl="0" marL="0">
              <a:spcBef>
                <a:spcPts val="0"/>
              </a:spcBef>
              <a:spcAft>
                <a:spcPts val="0"/>
              </a:spcAft>
              <a:buNone/>
            </a:pPr>
            <a:r>
              <a:rPr lang="en-US"/>
              <a:t>0</a:t>
            </a:r>
            <a:endParaRPr/>
          </a:p>
          <a:p>
            <a:pPr indent="0" lvl="0" marL="0" rtl="0">
              <a:spcBef>
                <a:spcPts val="0"/>
              </a:spcBef>
              <a:spcAft>
                <a:spcPts val="0"/>
              </a:spcAft>
              <a:buNone/>
            </a:pPr>
            <a:r>
              <a:rPr lang="en-US"/>
              <a:t>Mask applied to images before computing loss. The mask is shown in the middle, with the average face of 100 people on the left and the masked face on the right.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Shape 3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9" name="Shape 38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Works great with 50 features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Shape 4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20" name="Shape 42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Works great with 50 features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Shape 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8" name="Shape 4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Shape 5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63" name="Shape 56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Shape 57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72" name="Shape 57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Shape 5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85" name="Shape 58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Shape 5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98" name="Shape 59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Shape 61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12" name="Shape 61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Shape 6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23" name="Shape 62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chemeClr val="dk1"/>
              </a:buClr>
              <a:buSzPts val="1100"/>
              <a:buFont typeface="Arial"/>
              <a:buNone/>
            </a:pPr>
            <a:r>
              <a:rPr lang="en-US"/>
              <a:t>Train same network on both supervised and unsupervised data</a:t>
            </a:r>
            <a:endParaRPr/>
          </a:p>
          <a:p>
            <a:pPr indent="0" lvl="0" marL="0" rtl="0">
              <a:spcBef>
                <a:spcPts val="0"/>
              </a:spcBef>
              <a:spcAft>
                <a:spcPts val="0"/>
              </a:spcAft>
              <a:buClr>
                <a:schemeClr val="dk1"/>
              </a:buClr>
              <a:buSzPts val="1100"/>
              <a:buFont typeface="Arial"/>
              <a:buNone/>
            </a:pPr>
            <a:r>
              <a:rPr lang="en-US"/>
              <a:t>But mind the leak! Might get useless features</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36" name="Shape 63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645" name="Shape 64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High-level features:</a:t>
            </a:r>
            <a:endParaRPr/>
          </a:p>
          <a:p>
            <a:pPr indent="-317500" lvl="0" marL="457200">
              <a:spcBef>
                <a:spcPts val="0"/>
              </a:spcBef>
              <a:spcAft>
                <a:spcPts val="0"/>
              </a:spcAft>
              <a:buSzPts val="1400"/>
              <a:buChar char="-"/>
            </a:pPr>
            <a:r>
              <a:rPr lang="en-US"/>
              <a:t>forehead</a:t>
            </a:r>
            <a:endParaRPr/>
          </a:p>
          <a:p>
            <a:pPr indent="-317500" lvl="0" marL="457200">
              <a:spcBef>
                <a:spcPts val="0"/>
              </a:spcBef>
              <a:spcAft>
                <a:spcPts val="0"/>
              </a:spcAft>
              <a:buSzPts val="1400"/>
              <a:buChar char="-"/>
            </a:pPr>
            <a:r>
              <a:rPr lang="en-US"/>
              <a:t>eyes</a:t>
            </a:r>
            <a:endParaRPr/>
          </a:p>
          <a:p>
            <a:pPr indent="-317500" lvl="0" marL="457200">
              <a:spcBef>
                <a:spcPts val="0"/>
              </a:spcBef>
              <a:spcAft>
                <a:spcPts val="0"/>
              </a:spcAft>
              <a:buSzPts val="1400"/>
              <a:buChar char="-"/>
            </a:pPr>
            <a:r>
              <a:rPr lang="en-US"/>
              <a:t>nez</a:t>
            </a:r>
            <a:endParaRPr/>
          </a:p>
          <a:p>
            <a:pPr indent="-317500" lvl="0" marL="457200">
              <a:spcBef>
                <a:spcPts val="0"/>
              </a:spcBef>
              <a:spcAft>
                <a:spcPts val="0"/>
              </a:spcAft>
              <a:buSzPts val="1400"/>
              <a:buChar char="-"/>
            </a:pPr>
            <a:r>
              <a:rPr lang="en-US"/>
              <a:t>chin</a:t>
            </a:r>
            <a:endParaRPr/>
          </a:p>
          <a:p>
            <a:pPr indent="-317500" lvl="0" marL="457200" rtl="0">
              <a:spcBef>
                <a:spcPts val="0"/>
              </a:spcBef>
              <a:spcAft>
                <a:spcPts val="0"/>
              </a:spcAft>
              <a:buSzPts val="1400"/>
              <a:buChar char="-"/>
            </a:pPr>
            <a:r>
              <a:rPr lang="en-US"/>
              <a:t>beard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face ONLY embedding</a:t>
            </a:r>
            <a:endParaRPr/>
          </a:p>
          <a:p>
            <a:pPr indent="0" lvl="0" marL="0" rtl="0">
              <a:spcBef>
                <a:spcPts val="0"/>
              </a:spcBef>
              <a:spcAft>
                <a:spcPts val="0"/>
              </a:spcAft>
              <a:buNone/>
            </a:pPr>
            <a:r>
              <a:rPr lang="en-US"/>
              <a:t>keep face characteristics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explain auto-encoder:</a:t>
            </a:r>
            <a:endParaRPr/>
          </a:p>
          <a:p>
            <a:pPr indent="0" lvl="0" marL="0">
              <a:spcBef>
                <a:spcPts val="0"/>
              </a:spcBef>
              <a:spcAft>
                <a:spcPts val="0"/>
              </a:spcAft>
              <a:buNone/>
            </a:pPr>
            <a:r>
              <a:rPr lang="en-US"/>
              <a:t>unsupervised feature extraction</a:t>
            </a:r>
            <a:endParaRPr/>
          </a:p>
          <a:p>
            <a:pPr indent="0" lvl="0" marL="0" rtl="0">
              <a:spcBef>
                <a:spcPts val="0"/>
              </a:spcBef>
              <a:spcAft>
                <a:spcPts val="0"/>
              </a:spcAft>
              <a:buNone/>
            </a:pPr>
            <a:r>
              <a:rPr lang="en-US"/>
              <a:t>compression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explain auto-encoder:</a:t>
            </a:r>
            <a:endParaRPr/>
          </a:p>
          <a:p>
            <a:pPr indent="0" lvl="0" marL="0" rtl="0">
              <a:spcBef>
                <a:spcPts val="0"/>
              </a:spcBef>
              <a:spcAft>
                <a:spcPts val="0"/>
              </a:spcAft>
              <a:buNone/>
            </a:pPr>
            <a:r>
              <a:rPr lang="en-US"/>
              <a:t>unsupervised feature extraction</a:t>
            </a:r>
            <a:endParaRPr/>
          </a:p>
          <a:p>
            <a:pPr indent="0" lvl="0" marL="0" rtl="0">
              <a:spcBef>
                <a:spcPts val="0"/>
              </a:spcBef>
              <a:spcAft>
                <a:spcPts val="0"/>
              </a:spcAft>
              <a:buNone/>
            </a:pPr>
            <a:r>
              <a:rPr lang="en-US"/>
              <a:t>compression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ebinar Cover" type="tx">
  <p:cSld name="TITLE_AND_BODY">
    <p:spTree>
      <p:nvGrpSpPr>
        <p:cNvPr id="10" name="Shape 10"/>
        <p:cNvGrpSpPr/>
        <p:nvPr/>
      </p:nvGrpSpPr>
      <p:grpSpPr>
        <a:xfrm>
          <a:off x="0" y="0"/>
          <a:ext cx="0" cy="0"/>
          <a:chOff x="0" y="0"/>
          <a:chExt cx="0" cy="0"/>
        </a:xfrm>
      </p:grpSpPr>
      <p:sp>
        <p:nvSpPr>
          <p:cNvPr id="11" name="Shape 11"/>
          <p:cNvSpPr txBox="1"/>
          <p:nvPr>
            <p:ph idx="1" type="body"/>
          </p:nvPr>
        </p:nvSpPr>
        <p:spPr>
          <a:xfrm>
            <a:off x="4612703" y="5353050"/>
            <a:ext cx="15158594" cy="3009901"/>
          </a:xfrm>
          <a:prstGeom prst="rect">
            <a:avLst/>
          </a:prstGeom>
          <a:noFill/>
          <a:ln>
            <a:noFill/>
          </a:ln>
        </p:spPr>
        <p:txBody>
          <a:bodyPr anchorCtr="0" anchor="ctr" bIns="91425" lIns="91425" spcFirstLastPara="1" rIns="91425" wrap="square" tIns="91425"/>
          <a:lstStyle>
            <a:lvl1pPr indent="-476250" lvl="0" marL="457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indent="-476250" lvl="1" marL="914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2" name="Shape 12"/>
          <p:cNvSpPr txBox="1"/>
          <p:nvPr>
            <p:ph idx="2" type="body"/>
          </p:nvPr>
        </p:nvSpPr>
        <p:spPr>
          <a:xfrm>
            <a:off x="9820042" y="12481983"/>
            <a:ext cx="4743916" cy="622301"/>
          </a:xfrm>
          <a:prstGeom prst="rect">
            <a:avLst/>
          </a:prstGeom>
          <a:noFill/>
          <a:ln>
            <a:noFill/>
          </a:ln>
        </p:spPr>
        <p:txBody>
          <a:bodyPr anchorCtr="0" anchor="ctr" bIns="91425" lIns="91425" spcFirstLastPara="1" rIns="91425" wrap="square" tIns="91425"/>
          <a:lstStyle>
            <a:lvl1pPr indent="-476250" lvl="0" marL="457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indent="-476250" lvl="1" marL="914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3" name="Shape 13"/>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Cover">
  <p:cSld name="White Cover">
    <p:spTree>
      <p:nvGrpSpPr>
        <p:cNvPr id="14" name="Shape 14"/>
        <p:cNvGrpSpPr/>
        <p:nvPr/>
      </p:nvGrpSpPr>
      <p:grpSpPr>
        <a:xfrm>
          <a:off x="0" y="0"/>
          <a:ext cx="0" cy="0"/>
          <a:chOff x="0" y="0"/>
          <a:chExt cx="0" cy="0"/>
        </a:xfrm>
      </p:grpSpPr>
      <p:sp>
        <p:nvSpPr>
          <p:cNvPr id="15" name="Shape 15"/>
          <p:cNvSpPr/>
          <p:nvPr>
            <p:ph idx="2" type="pic"/>
          </p:nvPr>
        </p:nvSpPr>
        <p:spPr>
          <a:xfrm>
            <a:off x="9327545" y="2880568"/>
            <a:ext cx="5739958" cy="6565637"/>
          </a:xfrm>
          <a:prstGeom prst="rect">
            <a:avLst/>
          </a:prstGeom>
          <a:noFill/>
          <a:ln>
            <a:noFill/>
          </a:ln>
        </p:spPr>
        <p:txBody>
          <a:bodyPr anchorCtr="0" anchor="t" bIns="91425" lIns="91425" spcFirstLastPara="1" rIns="91425" wrap="square" tIns="91425"/>
          <a:lstStyle>
            <a:lvl1pPr lvl="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16" name="Shape 16"/>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mple">
  <p:cSld name="Simple">
    <p:spTree>
      <p:nvGrpSpPr>
        <p:cNvPr id="17" name="Shape 17"/>
        <p:cNvGrpSpPr/>
        <p:nvPr/>
      </p:nvGrpSpPr>
      <p:grpSpPr>
        <a:xfrm>
          <a:off x="0" y="0"/>
          <a:ext cx="0" cy="0"/>
          <a:chOff x="0" y="0"/>
          <a:chExt cx="0" cy="0"/>
        </a:xfrm>
      </p:grpSpPr>
      <p:pic>
        <p:nvPicPr>
          <p:cNvPr descr="pasted-image.pdf" id="18" name="Shape 18"/>
          <p:cNvPicPr preferRelativeResize="0"/>
          <p:nvPr/>
        </p:nvPicPr>
        <p:blipFill rotWithShape="1">
          <a:blip r:embed="rId2">
            <a:alphaModFix/>
          </a:blip>
          <a:srcRect b="40739" l="28485" r="25739" t="37845"/>
          <a:stretch/>
        </p:blipFill>
        <p:spPr>
          <a:xfrm>
            <a:off x="525264" y="12329779"/>
            <a:ext cx="3080354" cy="1018889"/>
          </a:xfrm>
          <a:prstGeom prst="rect">
            <a:avLst/>
          </a:prstGeom>
          <a:noFill/>
          <a:ln>
            <a:noFill/>
          </a:ln>
        </p:spPr>
      </p:pic>
      <p:sp>
        <p:nvSpPr>
          <p:cNvPr id="19" name="Shape 19"/>
          <p:cNvSpPr txBox="1"/>
          <p:nvPr>
            <p:ph idx="1" type="body"/>
          </p:nvPr>
        </p:nvSpPr>
        <p:spPr>
          <a:xfrm>
            <a:off x="4167705" y="12680419"/>
            <a:ext cx="3204363" cy="342901"/>
          </a:xfrm>
          <a:prstGeom prst="rect">
            <a:avLst/>
          </a:prstGeom>
          <a:noFill/>
          <a:ln>
            <a:noFill/>
          </a:ln>
        </p:spPr>
        <p:txBody>
          <a:bodyPr anchorCtr="0" anchor="ctr" bIns="91425" lIns="91425" spcFirstLastPara="1" rIns="91425" wrap="square" tIns="91425"/>
          <a:lstStyle>
            <a:lvl1pPr indent="-476250" lvl="0" marL="457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indent="-476250" lvl="1" marL="914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0" name="Shape 20"/>
          <p:cNvSpPr/>
          <p:nvPr/>
        </p:nvSpPr>
        <p:spPr>
          <a:xfrm>
            <a:off x="3730447" y="12588146"/>
            <a:ext cx="48119" cy="566092"/>
          </a:xfrm>
          <a:prstGeom prst="rect">
            <a:avLst/>
          </a:prstGeom>
          <a:blipFill rotWithShape="1">
            <a:blip r:embed="rId3">
              <a:alphaModFix/>
            </a:blip>
            <a:stretch>
              <a:fillRect b="0" l="0" r="0" t="0"/>
            </a:stretch>
          </a:blip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21" name="Shape 21"/>
          <p:cNvSpPr/>
          <p:nvPr/>
        </p:nvSpPr>
        <p:spPr>
          <a:xfrm>
            <a:off x="8746648" y="1282699"/>
            <a:ext cx="6890704" cy="863601"/>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2267D"/>
              </a:buClr>
              <a:buSzPts val="5000"/>
              <a:buFont typeface="Lato Black"/>
              <a:buNone/>
            </a:pPr>
            <a:r>
              <a:rPr b="0" i="0" lang="en-US" sz="5000" u="none" cap="none" strike="noStrike">
                <a:solidFill>
                  <a:srgbClr val="52267D"/>
                </a:solidFill>
                <a:latin typeface="Lato Black"/>
                <a:ea typeface="Lato Black"/>
                <a:cs typeface="Lato Black"/>
                <a:sym typeface="Lato Black"/>
              </a:rPr>
              <a:t>LOREM IPSUM DOLOR</a:t>
            </a:r>
            <a:endParaRPr/>
          </a:p>
        </p:txBody>
      </p:sp>
      <p:sp>
        <p:nvSpPr>
          <p:cNvPr id="22" name="Shape 22"/>
          <p:cNvSpPr/>
          <p:nvPr/>
        </p:nvSpPr>
        <p:spPr>
          <a:xfrm>
            <a:off x="10497378" y="755650"/>
            <a:ext cx="3389244" cy="419100"/>
          </a:xfrm>
          <a:prstGeom prst="rect">
            <a:avLst/>
          </a:prstGeom>
          <a:noFill/>
          <a:ln>
            <a:noFill/>
          </a:ln>
        </p:spPr>
        <p:txBody>
          <a:bodyPr anchorCtr="0" anchor="t" bIns="50800" lIns="50800" spcFirstLastPara="1" rIns="50800" wrap="square" tIns="50800">
            <a:noAutofit/>
          </a:bodyPr>
          <a:lstStyle/>
          <a:p>
            <a:pPr indent="0" lvl="0" marL="0" marR="0" rtl="0" algn="ctr">
              <a:lnSpc>
                <a:spcPct val="100000"/>
              </a:lnSpc>
              <a:spcBef>
                <a:spcPts val="0"/>
              </a:spcBef>
              <a:spcAft>
                <a:spcPts val="0"/>
              </a:spcAft>
              <a:buClr>
                <a:srgbClr val="52267D"/>
              </a:buClr>
              <a:buSzPts val="2100"/>
              <a:buFont typeface="Lato Light"/>
              <a:buNone/>
            </a:pPr>
            <a:r>
              <a:rPr b="0" i="0" lang="en-US" sz="2100" u="none" cap="none" strike="noStrike">
                <a:solidFill>
                  <a:srgbClr val="52267D"/>
                </a:solidFill>
                <a:latin typeface="Lato Light"/>
                <a:ea typeface="Lato Light"/>
                <a:cs typeface="Lato Light"/>
                <a:sym typeface="Lato Light"/>
              </a:rPr>
              <a:t>LOREM IPSUM DOLOR SET</a:t>
            </a:r>
            <a:endParaRPr/>
          </a:p>
        </p:txBody>
      </p:sp>
      <p:sp>
        <p:nvSpPr>
          <p:cNvPr id="23" name="Shape 23"/>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ite Thank You">
  <p:cSld name="White Thank You">
    <p:spTree>
      <p:nvGrpSpPr>
        <p:cNvPr id="24" name="Shape 24"/>
        <p:cNvGrpSpPr/>
        <p:nvPr/>
      </p:nvGrpSpPr>
      <p:grpSpPr>
        <a:xfrm>
          <a:off x="0" y="0"/>
          <a:ext cx="0" cy="0"/>
          <a:chOff x="0" y="0"/>
          <a:chExt cx="0" cy="0"/>
        </a:xfrm>
      </p:grpSpPr>
      <p:sp>
        <p:nvSpPr>
          <p:cNvPr id="25" name="Shape 25"/>
          <p:cNvSpPr/>
          <p:nvPr>
            <p:ph idx="2" type="pic"/>
          </p:nvPr>
        </p:nvSpPr>
        <p:spPr>
          <a:xfrm>
            <a:off x="7089770" y="2105087"/>
            <a:ext cx="10204460" cy="6965826"/>
          </a:xfrm>
          <a:prstGeom prst="rect">
            <a:avLst/>
          </a:prstGeom>
          <a:noFill/>
          <a:ln>
            <a:noFill/>
          </a:ln>
        </p:spPr>
        <p:txBody>
          <a:bodyPr anchorCtr="0" anchor="t" bIns="91425" lIns="91425" spcFirstLastPara="1" rIns="91425" wrap="square" tIns="91425"/>
          <a:lstStyle>
            <a:lvl1pPr lvl="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lvl="1"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lvl="2"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lvl="3"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lvl="4"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lvl="5"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lvl="6"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lvl="7"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lvl="8"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6" name="Shape 26"/>
          <p:cNvSpPr txBox="1"/>
          <p:nvPr>
            <p:ph idx="1" type="body"/>
          </p:nvPr>
        </p:nvSpPr>
        <p:spPr>
          <a:xfrm>
            <a:off x="9819132" y="9563100"/>
            <a:ext cx="4745737" cy="12446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9452BA"/>
              </a:buClr>
              <a:buSzPts val="9000"/>
              <a:buFont typeface="Arial"/>
              <a:buNone/>
              <a:defRPr b="0" i="0" sz="9000" u="none" cap="none" strike="noStrike">
                <a:solidFill>
                  <a:srgbClr val="9452BA"/>
                </a:solidFill>
                <a:latin typeface="Arial"/>
                <a:ea typeface="Arial"/>
                <a:cs typeface="Arial"/>
                <a:sym typeface="Arial"/>
              </a:defRPr>
            </a:lvl1pPr>
            <a:lvl2pPr indent="-476250" lvl="1" marL="914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27" name="Shape 27"/>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mple copie" showMasterSp="0">
  <p:cSld name="Simple copie">
    <p:spTree>
      <p:nvGrpSpPr>
        <p:cNvPr id="28" name="Shape 28"/>
        <p:cNvGrpSpPr/>
        <p:nvPr/>
      </p:nvGrpSpPr>
      <p:grpSpPr>
        <a:xfrm>
          <a:off x="0" y="0"/>
          <a:ext cx="0" cy="0"/>
          <a:chOff x="0" y="0"/>
          <a:chExt cx="0" cy="0"/>
        </a:xfrm>
      </p:grpSpPr>
      <p:sp>
        <p:nvSpPr>
          <p:cNvPr id="29" name="Shape 29"/>
          <p:cNvSpPr/>
          <p:nvPr/>
        </p:nvSpPr>
        <p:spPr>
          <a:xfrm>
            <a:off x="-23036" y="5951471"/>
            <a:ext cx="24423374" cy="7803205"/>
          </a:xfrm>
          <a:custGeom>
            <a:pathLst>
              <a:path extrusionOk="0" h="120000" w="120000">
                <a:moveTo>
                  <a:pt x="116" y="60883"/>
                </a:moveTo>
                <a:lnTo>
                  <a:pt x="120000" y="0"/>
                </a:lnTo>
                <a:lnTo>
                  <a:pt x="119961" y="119888"/>
                </a:lnTo>
                <a:lnTo>
                  <a:pt x="0" y="120000"/>
                </a:lnTo>
                <a:lnTo>
                  <a:pt x="116" y="60883"/>
                </a:lnTo>
                <a:close/>
              </a:path>
            </a:pathLst>
          </a:custGeom>
          <a:solidFill>
            <a:srgbClr val="F3F5F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000000"/>
              </a:solidFill>
              <a:latin typeface="Helvetica Neue Light"/>
              <a:ea typeface="Helvetica Neue Light"/>
              <a:cs typeface="Helvetica Neue Light"/>
              <a:sym typeface="Helvetica Neue Light"/>
            </a:endParaRPr>
          </a:p>
        </p:txBody>
      </p:sp>
      <p:pic>
        <p:nvPicPr>
          <p:cNvPr descr="pasted-image.pdf" id="30" name="Shape 30"/>
          <p:cNvPicPr preferRelativeResize="0"/>
          <p:nvPr/>
        </p:nvPicPr>
        <p:blipFill rotWithShape="1">
          <a:blip r:embed="rId2">
            <a:alphaModFix/>
          </a:blip>
          <a:srcRect b="40739" l="28485" r="25739" t="37845"/>
          <a:stretch/>
        </p:blipFill>
        <p:spPr>
          <a:xfrm>
            <a:off x="525264" y="12329779"/>
            <a:ext cx="3080354" cy="1018889"/>
          </a:xfrm>
          <a:prstGeom prst="rect">
            <a:avLst/>
          </a:prstGeom>
          <a:noFill/>
          <a:ln>
            <a:noFill/>
          </a:ln>
        </p:spPr>
      </p:pic>
      <p:sp>
        <p:nvSpPr>
          <p:cNvPr id="31" name="Shape 31"/>
          <p:cNvSpPr txBox="1"/>
          <p:nvPr>
            <p:ph idx="1" type="body"/>
          </p:nvPr>
        </p:nvSpPr>
        <p:spPr>
          <a:xfrm>
            <a:off x="4167705" y="12680419"/>
            <a:ext cx="3204363" cy="342901"/>
          </a:xfrm>
          <a:prstGeom prst="rect">
            <a:avLst/>
          </a:prstGeom>
          <a:noFill/>
          <a:ln>
            <a:noFill/>
          </a:ln>
        </p:spPr>
        <p:txBody>
          <a:bodyPr anchorCtr="0" anchor="ctr" bIns="91425" lIns="91425" spcFirstLastPara="1" rIns="91425" wrap="square" tIns="91425"/>
          <a:lstStyle>
            <a:lvl1pPr indent="-476250" lvl="0" marL="457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indent="-476250" lvl="1" marL="914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32" name="Shape 32"/>
          <p:cNvSpPr txBox="1"/>
          <p:nvPr>
            <p:ph idx="2" type="body"/>
          </p:nvPr>
        </p:nvSpPr>
        <p:spPr>
          <a:xfrm>
            <a:off x="8746648" y="1282699"/>
            <a:ext cx="6890704" cy="863601"/>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677688"/>
              </a:buClr>
              <a:buSzPts val="5000"/>
              <a:buFont typeface="Lato Black"/>
              <a:buNone/>
              <a:defRPr b="0" i="0" sz="5000" u="none" cap="none" strike="noStrike">
                <a:solidFill>
                  <a:srgbClr val="677688"/>
                </a:solidFill>
                <a:latin typeface="Lato Black"/>
                <a:ea typeface="Lato Black"/>
                <a:cs typeface="Lato Black"/>
                <a:sym typeface="Lato Black"/>
              </a:defRPr>
            </a:lvl1pPr>
            <a:lvl2pPr indent="-476250" lvl="1" marL="914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33" name="Shape 33"/>
          <p:cNvSpPr txBox="1"/>
          <p:nvPr>
            <p:ph idx="3" type="body"/>
          </p:nvPr>
        </p:nvSpPr>
        <p:spPr>
          <a:xfrm>
            <a:off x="10497378" y="755650"/>
            <a:ext cx="3389244" cy="4191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677688"/>
              </a:buClr>
              <a:buSzPts val="2100"/>
              <a:buFont typeface="Lato Light"/>
              <a:buNone/>
              <a:defRPr b="0" i="0" sz="2100" u="none" cap="none" strike="noStrike">
                <a:solidFill>
                  <a:srgbClr val="677688"/>
                </a:solidFill>
                <a:latin typeface="Lato Light"/>
                <a:ea typeface="Lato Light"/>
                <a:cs typeface="Lato Light"/>
                <a:sym typeface="Lato Light"/>
              </a:defRPr>
            </a:lvl1pPr>
            <a:lvl2pPr indent="-476250" lvl="1" marL="914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34" name="Shape 34"/>
          <p:cNvSpPr/>
          <p:nvPr/>
        </p:nvSpPr>
        <p:spPr>
          <a:xfrm>
            <a:off x="3730447" y="12588146"/>
            <a:ext cx="48119" cy="566092"/>
          </a:xfrm>
          <a:prstGeom prst="rect">
            <a:avLst/>
          </a:prstGeom>
          <a:blipFill rotWithShape="1">
            <a:blip r:embed="rId3">
              <a:alphaModFix/>
            </a:blip>
            <a:stretch>
              <a:fillRect b="0" l="0" r="0" t="0"/>
            </a:stretch>
          </a:blip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Light"/>
              <a:buNone/>
            </a:pPr>
            <a:r>
              <a:t/>
            </a:r>
            <a:endParaRPr b="0" i="0" sz="3200" u="none" cap="none" strike="noStrike">
              <a:solidFill>
                <a:srgbClr val="FFFFFF"/>
              </a:solidFill>
              <a:latin typeface="Helvetica Neue Light"/>
              <a:ea typeface="Helvetica Neue Light"/>
              <a:cs typeface="Helvetica Neue Light"/>
              <a:sym typeface="Helvetica Neue Light"/>
            </a:endParaRPr>
          </a:p>
        </p:txBody>
      </p:sp>
      <p:sp>
        <p:nvSpPr>
          <p:cNvPr id="35" name="Shape 35"/>
          <p:cNvSpPr txBox="1"/>
          <p:nvPr>
            <p:ph idx="4" type="body"/>
          </p:nvPr>
        </p:nvSpPr>
        <p:spPr>
          <a:xfrm flipH="1" rot="-5400000">
            <a:off x="12167941" y="2058763"/>
            <a:ext cx="48118" cy="566092"/>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lstStyle>
            <a:lvl1pPr indent="-476250" lvl="0" marL="457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indent="-476250" lvl="1" marL="914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36" name="Shape 36"/>
          <p:cNvSpPr txBox="1"/>
          <p:nvPr>
            <p:ph idx="5" type="body"/>
          </p:nvPr>
        </p:nvSpPr>
        <p:spPr>
          <a:xfrm>
            <a:off x="0" y="2737577"/>
            <a:ext cx="24384001" cy="9229131"/>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lstStyle>
            <a:lvl1pPr indent="-476250" lvl="0" marL="457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indent="-476250" lvl="1" marL="914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37" name="Shape 37"/>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ierge" showMasterSp="0">
  <p:cSld name="Vierge">
    <p:spTree>
      <p:nvGrpSpPr>
        <p:cNvPr id="38" name="Shape 38"/>
        <p:cNvGrpSpPr/>
        <p:nvPr/>
      </p:nvGrpSpPr>
      <p:grpSpPr>
        <a:xfrm>
          <a:off x="0" y="0"/>
          <a:ext cx="0" cy="0"/>
          <a:chOff x="0" y="0"/>
          <a:chExt cx="0" cy="0"/>
        </a:xfrm>
      </p:grpSpPr>
      <p:sp>
        <p:nvSpPr>
          <p:cNvPr id="39" name="Shape 39"/>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Shape 6"/>
          <p:cNvSpPr/>
          <p:nvPr/>
        </p:nvSpPr>
        <p:spPr>
          <a:xfrm>
            <a:off x="-23036" y="5951471"/>
            <a:ext cx="24423374" cy="7803205"/>
          </a:xfrm>
          <a:custGeom>
            <a:pathLst>
              <a:path extrusionOk="0" h="120000" w="120000">
                <a:moveTo>
                  <a:pt x="116" y="60883"/>
                </a:moveTo>
                <a:lnTo>
                  <a:pt x="120000" y="0"/>
                </a:lnTo>
                <a:lnTo>
                  <a:pt x="119961" y="119888"/>
                </a:lnTo>
                <a:lnTo>
                  <a:pt x="0" y="120000"/>
                </a:lnTo>
                <a:lnTo>
                  <a:pt x="116" y="60883"/>
                </a:lnTo>
                <a:close/>
              </a:path>
            </a:pathLst>
          </a:custGeom>
          <a:solidFill>
            <a:srgbClr val="F3F5F6"/>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3200"/>
              <a:buFont typeface="Helvetica Neue Light"/>
              <a:buNone/>
            </a:pPr>
            <a:r>
              <a:t/>
            </a:r>
            <a:endParaRPr b="0" i="0" sz="3200" u="none" cap="none" strike="noStrike">
              <a:solidFill>
                <a:srgbClr val="000000"/>
              </a:solidFill>
              <a:latin typeface="Helvetica Neue Light"/>
              <a:ea typeface="Helvetica Neue Light"/>
              <a:cs typeface="Helvetica Neue Light"/>
              <a:sym typeface="Helvetica Neue Light"/>
            </a:endParaRPr>
          </a:p>
        </p:txBody>
      </p:sp>
      <p:sp>
        <p:nvSpPr>
          <p:cNvPr id="7" name="Shape 7"/>
          <p:cNvSpPr txBox="1"/>
          <p:nvPr>
            <p:ph type="title"/>
          </p:nvPr>
        </p:nvSpPr>
        <p:spPr>
          <a:xfrm>
            <a:off x="1689100" y="952500"/>
            <a:ext cx="21005799" cy="2286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11200"/>
              <a:buFont typeface="Helvetica Neue Light"/>
              <a:buNone/>
              <a:defRPr b="0" i="0" sz="11200" u="none" cap="none" strike="noStrike">
                <a:solidFill>
                  <a:srgbClr val="000000"/>
                </a:solidFill>
                <a:latin typeface="Helvetica Neue Light"/>
                <a:ea typeface="Helvetica Neue Light"/>
                <a:cs typeface="Helvetica Neue Light"/>
                <a:sym typeface="Helvetica Neue Light"/>
              </a:defRPr>
            </a:lvl9pPr>
          </a:lstStyle>
          <a:p/>
        </p:txBody>
      </p:sp>
      <p:sp>
        <p:nvSpPr>
          <p:cNvPr id="8" name="Shape 8"/>
          <p:cNvSpPr txBox="1"/>
          <p:nvPr>
            <p:ph idx="1" type="body"/>
          </p:nvPr>
        </p:nvSpPr>
        <p:spPr>
          <a:xfrm>
            <a:off x="1689100" y="3238500"/>
            <a:ext cx="21005799" cy="9207500"/>
          </a:xfrm>
          <a:prstGeom prst="rect">
            <a:avLst/>
          </a:prstGeom>
          <a:noFill/>
          <a:ln>
            <a:noFill/>
          </a:ln>
        </p:spPr>
        <p:txBody>
          <a:bodyPr anchorCtr="0" anchor="ctr" bIns="91425" lIns="91425" spcFirstLastPara="1" rIns="91425" wrap="square" tIns="91425"/>
          <a:lstStyle>
            <a:lvl1pPr indent="-476250" lvl="0" marL="457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1pPr>
            <a:lvl2pPr indent="-476250" lvl="1" marL="914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2pPr>
            <a:lvl3pPr indent="-476250" lvl="2" marL="1371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3pPr>
            <a:lvl4pPr indent="-476250" lvl="3" marL="1828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4pPr>
            <a:lvl5pPr indent="-476250" lvl="4" marL="22860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5pPr>
            <a:lvl6pPr indent="-476250" lvl="5" marL="27432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6pPr>
            <a:lvl7pPr indent="-476250" lvl="6" marL="32004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7pPr>
            <a:lvl8pPr indent="-476250" lvl="7" marL="36576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8pPr>
            <a:lvl9pPr indent="-476250" lvl="8" marL="4114800" marR="0" rtl="0" algn="l">
              <a:lnSpc>
                <a:spcPct val="100000"/>
              </a:lnSpc>
              <a:spcBef>
                <a:spcPts val="5200"/>
              </a:spcBef>
              <a:spcAft>
                <a:spcPts val="0"/>
              </a:spcAft>
              <a:buClr>
                <a:srgbClr val="000000"/>
              </a:buClr>
              <a:buSzPts val="3900"/>
              <a:buFont typeface="Helvetica Neue Light"/>
              <a:buChar char="•"/>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 name="Shape 9"/>
          <p:cNvSpPr txBox="1"/>
          <p:nvPr>
            <p:ph idx="12" type="sldNum"/>
          </p:nvPr>
        </p:nvSpPr>
        <p:spPr>
          <a:xfrm>
            <a:off x="11959031" y="13081000"/>
            <a:ext cx="453238" cy="4699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gif"/><Relationship Id="rId5"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gif"/><Relationship Id="rId4" Type="http://schemas.openxmlformats.org/officeDocument/2006/relationships/image" Target="../media/image47.png"/><Relationship Id="rId5"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gif"/><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gif"/><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gif"/><Relationship Id="rId4" Type="http://schemas.openxmlformats.org/officeDocument/2006/relationships/image" Target="../media/image17.pn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2.png"/><Relationship Id="rId8"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gif"/><Relationship Id="rId4" Type="http://schemas.openxmlformats.org/officeDocument/2006/relationships/image" Target="../media/image17.png"/><Relationship Id="rId5" Type="http://schemas.openxmlformats.org/officeDocument/2006/relationships/image" Target="../media/image12.png"/></Relationships>
</file>

<file path=ppt/slides/_rels/slide18.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21.png"/><Relationship Id="rId13" Type="http://schemas.openxmlformats.org/officeDocument/2006/relationships/image" Target="../media/image27.png"/><Relationship Id="rId12" Type="http://schemas.openxmlformats.org/officeDocument/2006/relationships/image" Target="../media/image31.png"/><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6.png"/><Relationship Id="rId9" Type="http://schemas.openxmlformats.org/officeDocument/2006/relationships/image" Target="../media/image20.png"/><Relationship Id="rId15" Type="http://schemas.openxmlformats.org/officeDocument/2006/relationships/image" Target="../media/image40.png"/><Relationship Id="rId14" Type="http://schemas.openxmlformats.org/officeDocument/2006/relationships/image" Target="../media/image32.png"/><Relationship Id="rId17" Type="http://schemas.openxmlformats.org/officeDocument/2006/relationships/image" Target="../media/image29.png"/><Relationship Id="rId16" Type="http://schemas.openxmlformats.org/officeDocument/2006/relationships/image" Target="../media/image28.png"/><Relationship Id="rId5" Type="http://schemas.openxmlformats.org/officeDocument/2006/relationships/image" Target="../media/image25.png"/><Relationship Id="rId19" Type="http://schemas.openxmlformats.org/officeDocument/2006/relationships/image" Target="../media/image45.png"/><Relationship Id="rId6" Type="http://schemas.openxmlformats.org/officeDocument/2006/relationships/image" Target="../media/image24.png"/><Relationship Id="rId18" Type="http://schemas.openxmlformats.org/officeDocument/2006/relationships/image" Target="../media/image7.gif"/><Relationship Id="rId7" Type="http://schemas.openxmlformats.org/officeDocument/2006/relationships/image" Target="../media/image33.png"/><Relationship Id="rId8"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10.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7.png"/><Relationship Id="rId5" Type="http://schemas.openxmlformats.org/officeDocument/2006/relationships/image" Target="../media/image35.png"/><Relationship Id="rId6"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www.compart.com/de/unicode/U+1F684"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ieeexplore.ieee.org/document/7781571/" TargetMode="External"/><Relationship Id="rId4" Type="http://schemas.openxmlformats.org/officeDocument/2006/relationships/hyperlink" Target="http://orbit.dtu.dk/ws/files/128168371/double.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7.gif"/><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 name="Shape 43"/>
        <p:cNvGrpSpPr/>
        <p:nvPr/>
      </p:nvGrpSpPr>
      <p:grpSpPr>
        <a:xfrm>
          <a:off x="0" y="0"/>
          <a:ext cx="0" cy="0"/>
          <a:chOff x="0" y="0"/>
          <a:chExt cx="0" cy="0"/>
        </a:xfrm>
      </p:grpSpPr>
      <p:sp>
        <p:nvSpPr>
          <p:cNvPr id="44" name="Shape 44"/>
          <p:cNvSpPr txBox="1"/>
          <p:nvPr>
            <p:ph idx="1" type="body"/>
          </p:nvPr>
        </p:nvSpPr>
        <p:spPr>
          <a:xfrm>
            <a:off x="4391400" y="5353050"/>
            <a:ext cx="15601200" cy="30099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1100"/>
              <a:buFont typeface="Arial"/>
              <a:buNone/>
            </a:pPr>
            <a:r>
              <a:rPr lang="en-US" sz="12100">
                <a:solidFill>
                  <a:srgbClr val="52267D"/>
                </a:solidFill>
                <a:latin typeface="Lato"/>
                <a:ea typeface="Lato"/>
                <a:cs typeface="Lato"/>
                <a:sym typeface="Lato"/>
              </a:rPr>
              <a:t>Tunnel Effect in CNNs:</a:t>
            </a:r>
            <a:r>
              <a:rPr b="0" i="0" lang="en-US" sz="12100" u="none" cap="none" strike="noStrike">
                <a:solidFill>
                  <a:srgbClr val="000000"/>
                </a:solidFill>
                <a:latin typeface="Lato"/>
                <a:ea typeface="Lato"/>
                <a:cs typeface="Lato"/>
                <a:sym typeface="Lato"/>
              </a:rPr>
              <a:t> </a:t>
            </a:r>
            <a:endParaRPr b="0" i="0" sz="12100" u="none" cap="none" strike="noStrike">
              <a:solidFill>
                <a:srgbClr val="A1A9B7"/>
              </a:solidFill>
              <a:latin typeface="Lato"/>
              <a:ea typeface="Lato"/>
              <a:cs typeface="Lato"/>
              <a:sym typeface="Lato"/>
            </a:endParaRPr>
          </a:p>
          <a:p>
            <a:pPr indent="0" lvl="0" marL="0" marR="0" rtl="0" algn="ctr">
              <a:lnSpc>
                <a:spcPct val="100000"/>
              </a:lnSpc>
              <a:spcBef>
                <a:spcPts val="0"/>
              </a:spcBef>
              <a:spcAft>
                <a:spcPts val="0"/>
              </a:spcAft>
              <a:buClr>
                <a:schemeClr val="dk1"/>
              </a:buClr>
              <a:buSzPts val="1100"/>
              <a:buFont typeface="Arial"/>
              <a:buNone/>
            </a:pPr>
            <a:r>
              <a:rPr lang="en-US" sz="12100">
                <a:solidFill>
                  <a:srgbClr val="A1A9B7"/>
                </a:solidFill>
                <a:latin typeface="Lato"/>
                <a:ea typeface="Lato"/>
                <a:cs typeface="Lato"/>
                <a:sym typeface="Lato"/>
              </a:rPr>
              <a:t>Image Reconstruction</a:t>
            </a:r>
            <a:endParaRPr sz="12100">
              <a:solidFill>
                <a:srgbClr val="A1A9B7"/>
              </a:solidFill>
              <a:latin typeface="Lato"/>
              <a:ea typeface="Lato"/>
              <a:cs typeface="Lato"/>
              <a:sym typeface="Lato"/>
            </a:endParaRPr>
          </a:p>
          <a:p>
            <a:pPr indent="0" lvl="0" marL="0" marR="0" rtl="0" algn="ctr">
              <a:lnSpc>
                <a:spcPct val="100000"/>
              </a:lnSpc>
              <a:spcBef>
                <a:spcPts val="0"/>
              </a:spcBef>
              <a:spcAft>
                <a:spcPts val="0"/>
              </a:spcAft>
              <a:buClr>
                <a:schemeClr val="dk1"/>
              </a:buClr>
              <a:buSzPts val="1100"/>
              <a:buFont typeface="Arial"/>
              <a:buNone/>
            </a:pPr>
            <a:r>
              <a:rPr lang="en-US" sz="12100">
                <a:solidFill>
                  <a:srgbClr val="A1A9B7"/>
                </a:solidFill>
                <a:latin typeface="Lato"/>
                <a:ea typeface="Lato"/>
                <a:cs typeface="Lato"/>
                <a:sym typeface="Lato"/>
              </a:rPr>
              <a:t>From</a:t>
            </a:r>
            <a:endParaRPr sz="12100">
              <a:solidFill>
                <a:srgbClr val="A1A9B7"/>
              </a:solidFill>
              <a:latin typeface="Lato"/>
              <a:ea typeface="Lato"/>
              <a:cs typeface="Lato"/>
              <a:sym typeface="Lato"/>
            </a:endParaRPr>
          </a:p>
          <a:p>
            <a:pPr indent="0" lvl="0" marL="0" marR="0" rtl="0" algn="ctr">
              <a:lnSpc>
                <a:spcPct val="100000"/>
              </a:lnSpc>
              <a:spcBef>
                <a:spcPts val="0"/>
              </a:spcBef>
              <a:spcAft>
                <a:spcPts val="0"/>
              </a:spcAft>
              <a:buClr>
                <a:schemeClr val="dk1"/>
              </a:buClr>
              <a:buSzPts val="1100"/>
              <a:buFont typeface="Arial"/>
              <a:buNone/>
            </a:pPr>
            <a:r>
              <a:rPr lang="en-US" sz="12100">
                <a:solidFill>
                  <a:srgbClr val="A1A9B7"/>
                </a:solidFill>
                <a:latin typeface="Lato"/>
                <a:ea typeface="Lato"/>
                <a:cs typeface="Lato"/>
                <a:sym typeface="Lato"/>
              </a:rPr>
              <a:t>Max-Switch Location</a:t>
            </a:r>
            <a:endParaRPr sz="12100">
              <a:solidFill>
                <a:srgbClr val="A1A9B7"/>
              </a:solidFill>
              <a:latin typeface="Lato"/>
              <a:ea typeface="Lato"/>
              <a:cs typeface="Lato"/>
              <a:sym typeface="Lato"/>
            </a:endParaRPr>
          </a:p>
          <a:p>
            <a:pPr indent="0" lvl="0" marL="0" marR="0" rtl="0" algn="ctr">
              <a:lnSpc>
                <a:spcPct val="100000"/>
              </a:lnSpc>
              <a:spcBef>
                <a:spcPts val="0"/>
              </a:spcBef>
              <a:spcAft>
                <a:spcPts val="0"/>
              </a:spcAft>
              <a:buClr>
                <a:srgbClr val="A1A9B7"/>
              </a:buClr>
              <a:buSzPts val="7000"/>
              <a:buFont typeface="Lato Hairline"/>
              <a:buNone/>
            </a:pPr>
            <a:r>
              <a:t/>
            </a:r>
            <a:endParaRPr/>
          </a:p>
        </p:txBody>
      </p:sp>
      <p:sp>
        <p:nvSpPr>
          <p:cNvPr id="45" name="Shape 45"/>
          <p:cNvSpPr txBox="1"/>
          <p:nvPr>
            <p:ph idx="2" type="body"/>
          </p:nvPr>
        </p:nvSpPr>
        <p:spPr>
          <a:xfrm>
            <a:off x="6461998" y="12481975"/>
            <a:ext cx="11358000" cy="6222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1100"/>
              <a:buFont typeface="Arial"/>
              <a:buNone/>
            </a:pPr>
            <a:r>
              <a:rPr lang="en-US" sz="3400">
                <a:solidFill>
                  <a:srgbClr val="52267D"/>
                </a:solidFill>
                <a:latin typeface="Lato Light"/>
                <a:ea typeface="Lato Light"/>
                <a:cs typeface="Lato Light"/>
                <a:sym typeface="Lato Light"/>
              </a:rPr>
              <a:t>March, 5th 2018 v0.1</a:t>
            </a:r>
            <a:endParaRPr sz="3400">
              <a:solidFill>
                <a:srgbClr val="52267D"/>
              </a:solidFill>
              <a:latin typeface="Lato Light"/>
              <a:ea typeface="Lato Light"/>
              <a:cs typeface="Lato Light"/>
              <a:sym typeface="Lato Light"/>
            </a:endParaRPr>
          </a:p>
          <a:p>
            <a:pPr indent="0" lvl="0" marL="0" marR="0" rtl="0" algn="ctr">
              <a:lnSpc>
                <a:spcPct val="100000"/>
              </a:lnSpc>
              <a:spcBef>
                <a:spcPts val="0"/>
              </a:spcBef>
              <a:spcAft>
                <a:spcPts val="0"/>
              </a:spcAft>
              <a:buClr>
                <a:schemeClr val="dk1"/>
              </a:buClr>
              <a:buSzPts val="1100"/>
              <a:buFont typeface="Arial"/>
              <a:buNone/>
            </a:pPr>
            <a:r>
              <a:rPr lang="en-US" sz="3400">
                <a:solidFill>
                  <a:srgbClr val="52267D"/>
                </a:solidFill>
                <a:latin typeface="Lato Light"/>
                <a:ea typeface="Lato Light"/>
                <a:cs typeface="Lato Light"/>
                <a:sym typeface="Lato Light"/>
              </a:rPr>
              <a:t>Matthieu de La Roche Saint-André</a:t>
            </a:r>
            <a:endParaRPr sz="3400">
              <a:solidFill>
                <a:srgbClr val="52267D"/>
              </a:solidFill>
              <a:latin typeface="Lato Light"/>
              <a:ea typeface="Lato Light"/>
              <a:cs typeface="Lato Light"/>
              <a:sym typeface="Lato Light"/>
            </a:endParaRPr>
          </a:p>
          <a:p>
            <a:pPr indent="0" lvl="0" marL="0" marR="0" rtl="0" algn="ctr">
              <a:lnSpc>
                <a:spcPct val="100000"/>
              </a:lnSpc>
              <a:spcBef>
                <a:spcPts val="0"/>
              </a:spcBef>
              <a:spcAft>
                <a:spcPts val="0"/>
              </a:spcAft>
              <a:buClr>
                <a:schemeClr val="dk1"/>
              </a:buClr>
              <a:buSzPts val="1100"/>
              <a:buFont typeface="Arial"/>
              <a:buNone/>
            </a:pPr>
            <a:r>
              <a:rPr lang="en-US" sz="3400">
                <a:solidFill>
                  <a:srgbClr val="52267D"/>
                </a:solidFill>
                <a:latin typeface="Lato Light"/>
                <a:ea typeface="Lato Light"/>
                <a:cs typeface="Lato Light"/>
                <a:sym typeface="Lato Light"/>
              </a:rPr>
              <a:t>Akeneo, SIIT</a:t>
            </a:r>
            <a:endParaRPr sz="3400">
              <a:solidFill>
                <a:srgbClr val="52267D"/>
              </a:solidFill>
              <a:latin typeface="Lato Light"/>
              <a:ea typeface="Lato Light"/>
              <a:cs typeface="Lato Light"/>
              <a:sym typeface="La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t/>
            </a:r>
            <a:endParaRPr/>
          </a:p>
        </p:txBody>
      </p:sp>
      <p:pic>
        <p:nvPicPr>
          <p:cNvPr id="257" name="Shape 257"/>
          <p:cNvPicPr preferRelativeResize="0"/>
          <p:nvPr/>
        </p:nvPicPr>
        <p:blipFill>
          <a:blip r:embed="rId3">
            <a:alphaModFix/>
          </a:blip>
          <a:stretch>
            <a:fillRect/>
          </a:stretch>
        </p:blipFill>
        <p:spPr>
          <a:xfrm>
            <a:off x="678875" y="3926455"/>
            <a:ext cx="5809039" cy="6922016"/>
          </a:xfrm>
          <a:prstGeom prst="rect">
            <a:avLst/>
          </a:prstGeom>
          <a:noFill/>
          <a:ln>
            <a:noFill/>
          </a:ln>
        </p:spPr>
      </p:pic>
      <p:pic>
        <p:nvPicPr>
          <p:cNvPr id="258" name="Shape 258"/>
          <p:cNvPicPr preferRelativeResize="0"/>
          <p:nvPr/>
        </p:nvPicPr>
        <p:blipFill>
          <a:blip r:embed="rId3">
            <a:alphaModFix/>
          </a:blip>
          <a:stretch>
            <a:fillRect/>
          </a:stretch>
        </p:blipFill>
        <p:spPr>
          <a:xfrm>
            <a:off x="17994588" y="3926455"/>
            <a:ext cx="5809039" cy="6922016"/>
          </a:xfrm>
          <a:prstGeom prst="rect">
            <a:avLst/>
          </a:prstGeom>
          <a:noFill/>
          <a:ln>
            <a:noFill/>
          </a:ln>
        </p:spPr>
      </p:pic>
      <p:sp>
        <p:nvSpPr>
          <p:cNvPr id="259" name="Shape 259"/>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260" name="Shape 260"/>
          <p:cNvSpPr/>
          <p:nvPr/>
        </p:nvSpPr>
        <p:spPr>
          <a:xfrm rot="5400000">
            <a:off x="4004400" y="6638650"/>
            <a:ext cx="6879600" cy="1497600"/>
          </a:xfrm>
          <a:prstGeom prst="trapezoid">
            <a:avLst>
              <a:gd fmla="val 3682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rot="5400000">
            <a:off x="8052338" y="4952825"/>
            <a:ext cx="2674200" cy="19779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rot="5400000">
            <a:off x="8052338" y="7837050"/>
            <a:ext cx="2674200" cy="1977900"/>
          </a:xfrm>
          <a:prstGeom prst="trapezoid">
            <a:avLst>
              <a:gd fmla="val 2959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nvSpPr>
        <p:spPr>
          <a:xfrm>
            <a:off x="29390900" y="5201788"/>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p:nvPr/>
        </p:nvSpPr>
        <p:spPr>
          <a:xfrm>
            <a:off x="29390900" y="8086013"/>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flipH="1" rot="-5400000">
            <a:off x="12383375" y="5535100"/>
            <a:ext cx="6879600" cy="3704700"/>
          </a:xfrm>
          <a:prstGeom prst="trapezoid">
            <a:avLst>
              <a:gd fmla="val 3361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66" name="Shape 266"/>
          <p:cNvGrpSpPr/>
          <p:nvPr/>
        </p:nvGrpSpPr>
        <p:grpSpPr>
          <a:xfrm>
            <a:off x="26618450" y="2559063"/>
            <a:ext cx="2117243" cy="7010475"/>
            <a:chOff x="10974050" y="3882238"/>
            <a:chExt cx="2117243" cy="7010475"/>
          </a:xfrm>
        </p:grpSpPr>
        <p:pic>
          <p:nvPicPr>
            <p:cNvPr id="267" name="Shape 267"/>
            <p:cNvPicPr preferRelativeResize="0"/>
            <p:nvPr/>
          </p:nvPicPr>
          <p:blipFill rotWithShape="1">
            <a:blip r:embed="rId4">
              <a:alphaModFix/>
            </a:blip>
            <a:srcRect b="0" l="0" r="0" t="0"/>
            <a:stretch/>
          </p:blipFill>
          <p:spPr>
            <a:xfrm>
              <a:off x="10974050" y="3882238"/>
              <a:ext cx="2117243" cy="7010475"/>
            </a:xfrm>
            <a:prstGeom prst="rect">
              <a:avLst/>
            </a:prstGeom>
            <a:noFill/>
            <a:ln>
              <a:noFill/>
            </a:ln>
          </p:spPr>
        </p:pic>
        <p:sp>
          <p:nvSpPr>
            <p:cNvPr id="268" name="Shape 268"/>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52267D"/>
                  </a:solidFill>
                  <a:latin typeface="Lato"/>
                  <a:ea typeface="Lato"/>
                  <a:cs typeface="Lato"/>
                  <a:sym typeface="Lato"/>
                </a:rPr>
                <a:t>1.1</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0.9</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1.0</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0.5</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2.2</a:t>
              </a:r>
              <a:endParaRPr b="1" sz="4800">
                <a:solidFill>
                  <a:srgbClr val="D36050"/>
                </a:solidFill>
                <a:latin typeface="Lato"/>
                <a:ea typeface="Lato"/>
                <a:cs typeface="Lato"/>
                <a:sym typeface="Lato"/>
              </a:endParaRPr>
            </a:p>
          </p:txBody>
        </p:sp>
      </p:grpSp>
      <p:sp>
        <p:nvSpPr>
          <p:cNvPr id="269" name="Shape 269"/>
          <p:cNvSpPr txBox="1"/>
          <p:nvPr/>
        </p:nvSpPr>
        <p:spPr>
          <a:xfrm>
            <a:off x="6145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Encoder</a:t>
            </a:r>
            <a:endParaRPr sz="4800"/>
          </a:p>
        </p:txBody>
      </p:sp>
      <p:sp>
        <p:nvSpPr>
          <p:cNvPr id="270" name="Shape 270"/>
          <p:cNvSpPr txBox="1"/>
          <p:nvPr/>
        </p:nvSpPr>
        <p:spPr>
          <a:xfrm>
            <a:off x="13134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Decoder</a:t>
            </a:r>
            <a:endParaRPr sz="4800"/>
          </a:p>
        </p:txBody>
      </p:sp>
      <p:grpSp>
        <p:nvGrpSpPr>
          <p:cNvPr id="271" name="Shape 271"/>
          <p:cNvGrpSpPr/>
          <p:nvPr/>
        </p:nvGrpSpPr>
        <p:grpSpPr>
          <a:xfrm>
            <a:off x="10409068" y="5008121"/>
            <a:ext cx="3561900" cy="2379195"/>
            <a:chOff x="10409068" y="5008121"/>
            <a:chExt cx="3561900" cy="2379195"/>
          </a:xfrm>
        </p:grpSpPr>
        <p:cxnSp>
          <p:nvCxnSpPr>
            <p:cNvPr id="272" name="Shape 272"/>
            <p:cNvCxnSpPr>
              <a:stCxn id="273" idx="3"/>
              <a:endCxn id="265" idx="0"/>
            </p:cNvCxnSpPr>
            <p:nvPr/>
          </p:nvCxnSpPr>
          <p:spPr>
            <a:xfrm>
              <a:off x="12280468" y="5982717"/>
              <a:ext cx="1690500" cy="1404600"/>
            </a:xfrm>
            <a:prstGeom prst="curvedConnector3">
              <a:avLst>
                <a:gd fmla="val 49996" name="adj1"/>
              </a:avLst>
            </a:prstGeom>
            <a:noFill/>
            <a:ln cap="flat" cmpd="sng" w="9525">
              <a:solidFill>
                <a:schemeClr val="dk2"/>
              </a:solidFill>
              <a:prstDash val="solid"/>
              <a:round/>
              <a:headEnd len="med" w="med" type="none"/>
              <a:tailEnd len="med" w="med" type="none"/>
            </a:ln>
          </p:spPr>
        </p:cxnSp>
        <p:grpSp>
          <p:nvGrpSpPr>
            <p:cNvPr id="274" name="Shape 274"/>
            <p:cNvGrpSpPr/>
            <p:nvPr/>
          </p:nvGrpSpPr>
          <p:grpSpPr>
            <a:xfrm>
              <a:off x="11749635" y="5008121"/>
              <a:ext cx="566100" cy="1874441"/>
              <a:chOff x="11114097" y="4933409"/>
              <a:chExt cx="566100" cy="1874441"/>
            </a:xfrm>
          </p:grpSpPr>
          <p:pic>
            <p:nvPicPr>
              <p:cNvPr id="275" name="Shape 275"/>
              <p:cNvPicPr preferRelativeResize="0"/>
              <p:nvPr/>
            </p:nvPicPr>
            <p:blipFill rotWithShape="1">
              <a:blip r:embed="rId4">
                <a:alphaModFix/>
              </a:blip>
              <a:srcRect b="0" l="0" r="0" t="0"/>
              <a:stretch/>
            </p:blipFill>
            <p:spPr>
              <a:xfrm>
                <a:off x="11114097" y="4933409"/>
                <a:ext cx="566100" cy="1874441"/>
              </a:xfrm>
              <a:prstGeom prst="rect">
                <a:avLst/>
              </a:prstGeom>
              <a:noFill/>
              <a:ln>
                <a:noFill/>
              </a:ln>
            </p:spPr>
          </p:pic>
          <p:sp>
            <p:nvSpPr>
              <p:cNvPr id="273" name="Shape 273"/>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6.2</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9.5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3.4</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1.2</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7.4</a:t>
                </a:r>
                <a:endParaRPr b="1">
                  <a:solidFill>
                    <a:srgbClr val="52267D"/>
                  </a:solidFill>
                  <a:latin typeface="Lato"/>
                  <a:ea typeface="Lato"/>
                  <a:cs typeface="Lato"/>
                  <a:sym typeface="Lato"/>
                </a:endParaRPr>
              </a:p>
            </p:txBody>
          </p:sp>
        </p:grpSp>
        <p:cxnSp>
          <p:nvCxnSpPr>
            <p:cNvPr id="276" name="Shape 276"/>
            <p:cNvCxnSpPr>
              <a:endCxn id="273" idx="1"/>
            </p:cNvCxnSpPr>
            <p:nvPr/>
          </p:nvCxnSpPr>
          <p:spPr>
            <a:xfrm>
              <a:off x="10409068" y="5965017"/>
              <a:ext cx="1375800" cy="17700"/>
            </a:xfrm>
            <a:prstGeom prst="curvedConnector3">
              <a:avLst>
                <a:gd fmla="val 50000" name="adj1"/>
              </a:avLst>
            </a:prstGeom>
            <a:noFill/>
            <a:ln cap="flat" cmpd="sng" w="9525">
              <a:solidFill>
                <a:schemeClr val="dk2"/>
              </a:solidFill>
              <a:prstDash val="solid"/>
              <a:round/>
              <a:headEnd len="med" w="med" type="none"/>
              <a:tailEnd len="med" w="med" type="none"/>
            </a:ln>
          </p:spPr>
        </p:cxnSp>
      </p:grpSp>
      <p:sp>
        <p:nvSpPr>
          <p:cNvPr id="277" name="Shape 277"/>
          <p:cNvSpPr/>
          <p:nvPr/>
        </p:nvSpPr>
        <p:spPr>
          <a:xfrm>
            <a:off x="11550200" y="1953550"/>
            <a:ext cx="1375800" cy="60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Shape 278"/>
          <p:cNvSpPr txBox="1"/>
          <p:nvPr>
            <p:ph idx="2" type="body"/>
          </p:nvPr>
        </p:nvSpPr>
        <p:spPr>
          <a:xfrm>
            <a:off x="5656350" y="1282700"/>
            <a:ext cx="130713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Reconstruction Task</a:t>
            </a:r>
            <a:endParaRPr/>
          </a:p>
        </p:txBody>
      </p:sp>
      <p:sp>
        <p:nvSpPr>
          <p:cNvPr id="279" name="Shape 279"/>
          <p:cNvSpPr/>
          <p:nvPr/>
        </p:nvSpPr>
        <p:spPr>
          <a:xfrm rot="5400000">
            <a:off x="5120300" y="5559550"/>
            <a:ext cx="6846900" cy="36693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0" name="Shape 280"/>
          <p:cNvGrpSpPr/>
          <p:nvPr/>
        </p:nvGrpSpPr>
        <p:grpSpPr>
          <a:xfrm>
            <a:off x="27599985" y="13193996"/>
            <a:ext cx="566100" cy="1874441"/>
            <a:chOff x="11114097" y="4933409"/>
            <a:chExt cx="566100" cy="1874441"/>
          </a:xfrm>
        </p:grpSpPr>
        <p:pic>
          <p:nvPicPr>
            <p:cNvPr id="281" name="Shape 281"/>
            <p:cNvPicPr preferRelativeResize="0"/>
            <p:nvPr/>
          </p:nvPicPr>
          <p:blipFill rotWithShape="1">
            <a:blip r:embed="rId4">
              <a:alphaModFix/>
            </a:blip>
            <a:srcRect b="0" l="0" r="0" t="0"/>
            <a:stretch/>
          </p:blipFill>
          <p:spPr>
            <a:xfrm>
              <a:off x="11114097" y="4933409"/>
              <a:ext cx="566100" cy="1874441"/>
            </a:xfrm>
            <a:prstGeom prst="rect">
              <a:avLst/>
            </a:prstGeom>
            <a:noFill/>
            <a:ln>
              <a:noFill/>
            </a:ln>
          </p:spPr>
        </p:pic>
        <p:sp>
          <p:nvSpPr>
            <p:cNvPr id="282" name="Shape 282"/>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pic>
        <p:nvPicPr>
          <p:cNvPr id="283" name="Shape 283"/>
          <p:cNvPicPr preferRelativeResize="0"/>
          <p:nvPr/>
        </p:nvPicPr>
        <p:blipFill rotWithShape="1">
          <a:blip r:embed="rId5">
            <a:alphaModFix/>
          </a:blip>
          <a:srcRect b="75765" l="0" r="66789" t="0"/>
          <a:stretch/>
        </p:blipFill>
        <p:spPr>
          <a:xfrm>
            <a:off x="596375" y="4525325"/>
            <a:ext cx="5891526" cy="5724253"/>
          </a:xfrm>
          <a:prstGeom prst="rect">
            <a:avLst/>
          </a:prstGeom>
          <a:noFill/>
          <a:ln>
            <a:noFill/>
          </a:ln>
        </p:spPr>
      </p:pic>
      <p:pic>
        <p:nvPicPr>
          <p:cNvPr id="284" name="Shape 284"/>
          <p:cNvPicPr preferRelativeResize="0"/>
          <p:nvPr/>
        </p:nvPicPr>
        <p:blipFill rotWithShape="1">
          <a:blip r:embed="rId5">
            <a:alphaModFix/>
          </a:blip>
          <a:srcRect b="49794" l="0" r="65951" t="24828"/>
          <a:stretch/>
        </p:blipFill>
        <p:spPr>
          <a:xfrm>
            <a:off x="17981950" y="4532075"/>
            <a:ext cx="5768078" cy="5724249"/>
          </a:xfrm>
          <a:prstGeom prst="rect">
            <a:avLst/>
          </a:prstGeom>
          <a:noFill/>
          <a:ln>
            <a:noFill/>
          </a:ln>
        </p:spPr>
      </p:pic>
      <p:sp>
        <p:nvSpPr>
          <p:cNvPr id="285" name="Shape 285"/>
          <p:cNvSpPr txBox="1"/>
          <p:nvPr/>
        </p:nvSpPr>
        <p:spPr>
          <a:xfrm>
            <a:off x="19689463" y="4608250"/>
            <a:ext cx="2327700" cy="5558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US" sz="40000">
                <a:solidFill>
                  <a:srgbClr val="D36050"/>
                </a:solidFill>
                <a:latin typeface="Lato Black"/>
                <a:ea typeface="Lato Black"/>
                <a:cs typeface="Lato Black"/>
                <a:sym typeface="Lato Black"/>
              </a:rPr>
              <a:t>?</a:t>
            </a:r>
            <a:endParaRPr sz="40000">
              <a:solidFill>
                <a:srgbClr val="D36050"/>
              </a:solidFill>
              <a:latin typeface="Lato Black"/>
              <a:ea typeface="Lato Black"/>
              <a:cs typeface="Lato Black"/>
              <a:sym typeface="Lato Black"/>
            </a:endParaRPr>
          </a:p>
        </p:txBody>
      </p:sp>
      <p:grpSp>
        <p:nvGrpSpPr>
          <p:cNvPr id="286" name="Shape 286"/>
          <p:cNvGrpSpPr/>
          <p:nvPr/>
        </p:nvGrpSpPr>
        <p:grpSpPr>
          <a:xfrm>
            <a:off x="11749635" y="7892346"/>
            <a:ext cx="566100" cy="1874441"/>
            <a:chOff x="11114097" y="4933409"/>
            <a:chExt cx="566100" cy="1874441"/>
          </a:xfrm>
        </p:grpSpPr>
        <p:pic>
          <p:nvPicPr>
            <p:cNvPr id="287" name="Shape 287"/>
            <p:cNvPicPr preferRelativeResize="0"/>
            <p:nvPr/>
          </p:nvPicPr>
          <p:blipFill rotWithShape="1">
            <a:blip r:embed="rId4">
              <a:alphaModFix/>
            </a:blip>
            <a:srcRect b="0" l="0" r="0" t="0"/>
            <a:stretch/>
          </p:blipFill>
          <p:spPr>
            <a:xfrm>
              <a:off x="11114097" y="4933409"/>
              <a:ext cx="566100" cy="1874441"/>
            </a:xfrm>
            <a:prstGeom prst="rect">
              <a:avLst/>
            </a:prstGeom>
            <a:noFill/>
            <a:ln>
              <a:noFill/>
            </a:ln>
          </p:spPr>
        </p:pic>
        <p:sp>
          <p:nvSpPr>
            <p:cNvPr id="288" name="Shape 288"/>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cxnSp>
        <p:nvCxnSpPr>
          <p:cNvPr id="289" name="Shape 289"/>
          <p:cNvCxnSpPr>
            <a:stCxn id="288" idx="3"/>
          </p:cNvCxnSpPr>
          <p:nvPr/>
        </p:nvCxnSpPr>
        <p:spPr>
          <a:xfrm flipH="1" rot="10800000">
            <a:off x="12280468" y="7387342"/>
            <a:ext cx="1690500" cy="1479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90" name="Shape 290"/>
          <p:cNvCxnSpPr>
            <a:endCxn id="288" idx="1"/>
          </p:cNvCxnSpPr>
          <p:nvPr/>
        </p:nvCxnSpPr>
        <p:spPr>
          <a:xfrm>
            <a:off x="10374568" y="8800342"/>
            <a:ext cx="1410300" cy="66600"/>
          </a:xfrm>
          <a:prstGeom prst="curvedConnector3">
            <a:avLst>
              <a:gd fmla="val 50000" name="adj1"/>
            </a:avLst>
          </a:prstGeom>
          <a:noFill/>
          <a:ln cap="flat" cmpd="sng" w="9525">
            <a:solidFill>
              <a:schemeClr val="dk2"/>
            </a:solidFill>
            <a:prstDash val="solid"/>
            <a:round/>
            <a:headEnd len="med" w="med" type="none"/>
            <a:tailEnd len="med" w="med" type="none"/>
          </a:ln>
        </p:spPr>
      </p:cxnSp>
      <p:grpSp>
        <p:nvGrpSpPr>
          <p:cNvPr id="291" name="Shape 291"/>
          <p:cNvGrpSpPr/>
          <p:nvPr/>
        </p:nvGrpSpPr>
        <p:grpSpPr>
          <a:xfrm>
            <a:off x="11749635" y="7892384"/>
            <a:ext cx="566100" cy="1874441"/>
            <a:chOff x="11114097" y="4933409"/>
            <a:chExt cx="566100" cy="1874441"/>
          </a:xfrm>
        </p:grpSpPr>
        <p:pic>
          <p:nvPicPr>
            <p:cNvPr id="292" name="Shape 292"/>
            <p:cNvPicPr preferRelativeResize="0"/>
            <p:nvPr/>
          </p:nvPicPr>
          <p:blipFill rotWithShape="1">
            <a:blip r:embed="rId4">
              <a:alphaModFix/>
            </a:blip>
            <a:srcRect b="0" l="0" r="0" t="0"/>
            <a:stretch/>
          </p:blipFill>
          <p:spPr>
            <a:xfrm>
              <a:off x="11114097" y="4933409"/>
              <a:ext cx="566100" cy="1874441"/>
            </a:xfrm>
            <a:prstGeom prst="rect">
              <a:avLst/>
            </a:prstGeom>
            <a:noFill/>
            <a:ln>
              <a:noFill/>
            </a:ln>
          </p:spPr>
        </p:pic>
        <p:sp>
          <p:nvSpPr>
            <p:cNvPr id="293" name="Shape 293"/>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D36050"/>
                  </a:solidFill>
                  <a:latin typeface="Lato"/>
                  <a:ea typeface="Lato"/>
                  <a:cs typeface="Lato"/>
                  <a:sym typeface="Lato"/>
                </a:rPr>
                <a:t>0.1</a:t>
              </a:r>
              <a:endParaRPr b="1">
                <a:solidFill>
                  <a:srgbClr val="D36050"/>
                </a:solidFill>
                <a:latin typeface="Lato"/>
                <a:ea typeface="Lato"/>
                <a:cs typeface="Lato"/>
                <a:sym typeface="Lato"/>
              </a:endParaRPr>
            </a:p>
            <a:p>
              <a:pPr indent="0" lvl="0" marL="0" rtl="0" algn="ctr">
                <a:spcBef>
                  <a:spcPts val="0"/>
                </a:spcBef>
                <a:spcAft>
                  <a:spcPts val="0"/>
                </a:spcAft>
                <a:buNone/>
              </a:pPr>
              <a:r>
                <a:rPr b="1" lang="en-US">
                  <a:solidFill>
                    <a:srgbClr val="D36050"/>
                  </a:solidFill>
                  <a:latin typeface="Lato"/>
                  <a:ea typeface="Lato"/>
                  <a:cs typeface="Lato"/>
                  <a:sym typeface="Lato"/>
                </a:rPr>
                <a:t>4.4</a:t>
              </a:r>
              <a:endParaRPr b="1">
                <a:solidFill>
                  <a:srgbClr val="D36050"/>
                </a:solidFill>
                <a:latin typeface="Lato"/>
                <a:ea typeface="Lato"/>
                <a:cs typeface="Lato"/>
                <a:sym typeface="Lato"/>
              </a:endParaRPr>
            </a:p>
          </p:txBody>
        </p:sp>
      </p:grpSp>
      <p:sp>
        <p:nvSpPr>
          <p:cNvPr id="294" name="Shape 294"/>
          <p:cNvSpPr txBox="1"/>
          <p:nvPr/>
        </p:nvSpPr>
        <p:spPr>
          <a:xfrm>
            <a:off x="9639725" y="9806475"/>
            <a:ext cx="4785900" cy="122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chemeClr val="accent5"/>
                </a:solidFill>
                <a:latin typeface="Lato Light"/>
                <a:ea typeface="Lato Light"/>
                <a:cs typeface="Lato Light"/>
                <a:sym typeface="Lato Light"/>
              </a:rPr>
              <a:t>tweak features</a:t>
            </a:r>
            <a:endParaRPr sz="4800">
              <a:solidFill>
                <a:schemeClr val="accent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271"/>
                                        </p:tgtEl>
                                        <p:attrNameLst>
                                          <p:attrName>ppt_w</p:attrName>
                                        </p:attrNameLst>
                                      </p:cBhvr>
                                      <p:tavLst>
                                        <p:tav fmla="" tm="0">
                                          <p:val>
                                            <p:strVal val="#ppt_w"/>
                                          </p:val>
                                        </p:tav>
                                        <p:tav fmla="" tm="100000">
                                          <p:val>
                                            <p:strVal val="0"/>
                                          </p:val>
                                        </p:tav>
                                      </p:tavLst>
                                    </p:anim>
                                    <p:anim calcmode="lin" valueType="num">
                                      <p:cBhvr additive="base">
                                        <p:cTn dur="1000"/>
                                        <p:tgtEl>
                                          <p:spTgt spid="271"/>
                                        </p:tgtEl>
                                        <p:attrNameLst>
                                          <p:attrName>ppt_h</p:attrName>
                                        </p:attrNameLst>
                                      </p:cBhvr>
                                      <p:tavLst>
                                        <p:tav fmla="" tm="0">
                                          <p:val>
                                            <p:strVal val="#ppt_h"/>
                                          </p:val>
                                        </p:tav>
                                        <p:tav fmla="" tm="100000">
                                          <p:val>
                                            <p:strVal val="0"/>
                                          </p:val>
                                        </p:tav>
                                      </p:tavLst>
                                    </p:anim>
                                    <p:set>
                                      <p:cBhvr>
                                        <p:cTn dur="1" fill="hold">
                                          <p:stCondLst>
                                            <p:cond delay="1000"/>
                                          </p:stCondLst>
                                        </p:cTn>
                                        <p:tgtEl>
                                          <p:spTgt spid="2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0"/>
                                        <p:tgtEl>
                                          <p:spTgt spid="283"/>
                                        </p:tgtEl>
                                        <p:attrNameLst>
                                          <p:attrName>ppt_w</p:attrName>
                                        </p:attrNameLst>
                                      </p:cBhvr>
                                      <p:tavLst>
                                        <p:tav fmla="" tm="0">
                                          <p:val>
                                            <p:strVal val="0"/>
                                          </p:val>
                                        </p:tav>
                                        <p:tav fmla="" tm="100000">
                                          <p:val>
                                            <p:strVal val="#ppt_w"/>
                                          </p:val>
                                        </p:tav>
                                      </p:tavLst>
                                    </p:anim>
                                    <p:anim calcmode="lin" valueType="num">
                                      <p:cBhvr additive="base">
                                        <p:cTn dur="1000"/>
                                        <p:tgtEl>
                                          <p:spTgt spid="28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1000"/>
                                        <p:tgtEl>
                                          <p:spTgt spid="284"/>
                                        </p:tgtEl>
                                        <p:attrNameLst>
                                          <p:attrName>ppt_w</p:attrName>
                                        </p:attrNameLst>
                                      </p:cBhvr>
                                      <p:tavLst>
                                        <p:tav fmla="" tm="0">
                                          <p:val>
                                            <p:strVal val="0"/>
                                          </p:val>
                                        </p:tav>
                                        <p:tav fmla="" tm="100000">
                                          <p:val>
                                            <p:strVal val="#ppt_w"/>
                                          </p:val>
                                        </p:tav>
                                      </p:tavLst>
                                    </p:anim>
                                    <p:anim calcmode="lin" valueType="num">
                                      <p:cBhvr additive="base">
                                        <p:cTn dur="1000"/>
                                        <p:tgtEl>
                                          <p:spTgt spid="284"/>
                                        </p:tgtEl>
                                        <p:attrNameLst>
                                          <p:attrName>ppt_h</p:attrName>
                                        </p:attrNameLst>
                                      </p:cBhvr>
                                      <p:tavLst>
                                        <p:tav fmla="" tm="0">
                                          <p:val>
                                            <p:strVal val="0"/>
                                          </p:val>
                                        </p:tav>
                                        <p:tav fmla="" tm="100000">
                                          <p:val>
                                            <p:strVal val="#ppt_h"/>
                                          </p:val>
                                        </p:tav>
                                      </p:tavLst>
                                    </p:anim>
                                  </p:childTnLst>
                                </p:cTn>
                              </p:par>
                              <p:par>
                                <p:cTn fill="hold" nodeType="withEffect" presetClass="exit" presetID="23" presetSubtype="32">
                                  <p:stCondLst>
                                    <p:cond delay="0"/>
                                  </p:stCondLst>
                                  <p:childTnLst>
                                    <p:anim calcmode="lin" valueType="num">
                                      <p:cBhvr additive="base">
                                        <p:cTn dur="1000"/>
                                        <p:tgtEl>
                                          <p:spTgt spid="258"/>
                                        </p:tgtEl>
                                        <p:attrNameLst>
                                          <p:attrName>ppt_w</p:attrName>
                                        </p:attrNameLst>
                                      </p:cBhvr>
                                      <p:tavLst>
                                        <p:tav fmla="" tm="0">
                                          <p:val>
                                            <p:strVal val="#ppt_w"/>
                                          </p:val>
                                        </p:tav>
                                        <p:tav fmla="" tm="100000">
                                          <p:val>
                                            <p:strVal val="0"/>
                                          </p:val>
                                        </p:tav>
                                      </p:tavLst>
                                    </p:anim>
                                    <p:anim calcmode="lin" valueType="num">
                                      <p:cBhvr additive="base">
                                        <p:cTn dur="1000"/>
                                        <p:tgtEl>
                                          <p:spTgt spid="258"/>
                                        </p:tgtEl>
                                        <p:attrNameLst>
                                          <p:attrName>ppt_h</p:attrName>
                                        </p:attrNameLst>
                                      </p:cBhvr>
                                      <p:tavLst>
                                        <p:tav fmla="" tm="0">
                                          <p:val>
                                            <p:strVal val="#ppt_h"/>
                                          </p:val>
                                        </p:tav>
                                        <p:tav fmla="" tm="100000">
                                          <p:val>
                                            <p:strVal val="0"/>
                                          </p:val>
                                        </p:tav>
                                      </p:tavLst>
                                    </p:anim>
                                    <p:set>
                                      <p:cBhvr>
                                        <p:cTn dur="1" fill="hold">
                                          <p:stCondLst>
                                            <p:cond delay="1000"/>
                                          </p:stCondLst>
                                        </p:cTn>
                                        <p:tgtEl>
                                          <p:spTgt spid="258"/>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57"/>
                                        </p:tgtEl>
                                        <p:attrNameLst>
                                          <p:attrName>ppt_w</p:attrName>
                                        </p:attrNameLst>
                                      </p:cBhvr>
                                      <p:tavLst>
                                        <p:tav fmla="" tm="0">
                                          <p:val>
                                            <p:strVal val="#ppt_w"/>
                                          </p:val>
                                        </p:tav>
                                        <p:tav fmla="" tm="100000">
                                          <p:val>
                                            <p:strVal val="0"/>
                                          </p:val>
                                        </p:tav>
                                      </p:tavLst>
                                    </p:anim>
                                    <p:anim calcmode="lin" valueType="num">
                                      <p:cBhvr additive="base">
                                        <p:cTn dur="1000"/>
                                        <p:tgtEl>
                                          <p:spTgt spid="257"/>
                                        </p:tgtEl>
                                        <p:attrNameLst>
                                          <p:attrName>ppt_h</p:attrName>
                                        </p:attrNameLst>
                                      </p:cBhvr>
                                      <p:tavLst>
                                        <p:tav fmla="" tm="0">
                                          <p:val>
                                            <p:strVal val="#ppt_h"/>
                                          </p:val>
                                        </p:tav>
                                        <p:tav fmla="" tm="100000">
                                          <p:val>
                                            <p:strVal val="0"/>
                                          </p:val>
                                        </p:tav>
                                      </p:tavLst>
                                    </p:anim>
                                    <p:set>
                                      <p:cBhvr>
                                        <p:cTn dur="1" fill="hold">
                                          <p:stCondLst>
                                            <p:cond delay="1000"/>
                                          </p:stCondLst>
                                        </p:cTn>
                                        <p:tgtEl>
                                          <p:spTgt spid="2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1000"/>
                                        <p:tgtEl>
                                          <p:spTgt spid="285"/>
                                        </p:tgtEl>
                                        <p:attrNameLst>
                                          <p:attrName>ppt_w</p:attrName>
                                        </p:attrNameLst>
                                      </p:cBhvr>
                                      <p:tavLst>
                                        <p:tav fmla="" tm="0">
                                          <p:val>
                                            <p:strVal val="0"/>
                                          </p:val>
                                        </p:tav>
                                        <p:tav fmla="" tm="100000">
                                          <p:val>
                                            <p:strVal val="#ppt_w"/>
                                          </p:val>
                                        </p:tav>
                                      </p:tavLst>
                                    </p:anim>
                                    <p:anim calcmode="lin" valueType="num">
                                      <p:cBhvr additive="base">
                                        <p:cTn dur="1000"/>
                                        <p:tgtEl>
                                          <p:spTgt spid="28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91"/>
                                        </p:tgtEl>
                                        <p:attrNameLst>
                                          <p:attrName>style.visibility</p:attrName>
                                        </p:attrNameLst>
                                      </p:cBhvr>
                                      <p:to>
                                        <p:strVal val="visible"/>
                                      </p:to>
                                    </p:set>
                                    <p:anim calcmode="lin" valueType="num">
                                      <p:cBhvr additive="base">
                                        <p:cTn dur="1000"/>
                                        <p:tgtEl>
                                          <p:spTgt spid="291"/>
                                        </p:tgtEl>
                                        <p:attrNameLst>
                                          <p:attrName>ppt_w</p:attrName>
                                        </p:attrNameLst>
                                      </p:cBhvr>
                                      <p:tavLst>
                                        <p:tav fmla="" tm="0">
                                          <p:val>
                                            <p:strVal val="0"/>
                                          </p:val>
                                        </p:tav>
                                        <p:tav fmla="" tm="100000">
                                          <p:val>
                                            <p:strVal val="#ppt_w"/>
                                          </p:val>
                                        </p:tav>
                                      </p:tavLst>
                                    </p:anim>
                                    <p:anim calcmode="lin" valueType="num">
                                      <p:cBhvr additive="base">
                                        <p:cTn dur="1000"/>
                                        <p:tgtEl>
                                          <p:spTgt spid="291"/>
                                        </p:tgtEl>
                                        <p:attrNameLst>
                                          <p:attrName>ppt_h</p:attrName>
                                        </p:attrNameLst>
                                      </p:cBhvr>
                                      <p:tavLst>
                                        <p:tav fmla="" tm="0">
                                          <p:val>
                                            <p:strVal val="0"/>
                                          </p:val>
                                        </p:tav>
                                        <p:tav fmla="" tm="100000">
                                          <p:val>
                                            <p:strVal val="#ppt_h"/>
                                          </p:val>
                                        </p:tav>
                                      </p:tavLst>
                                    </p:anim>
                                  </p:childTnLst>
                                </p:cTn>
                              </p:par>
                              <p:par>
                                <p:cTn fill="hold" nodeType="withEffect" presetClass="exit" presetID="23" presetSubtype="32">
                                  <p:stCondLst>
                                    <p:cond delay="0"/>
                                  </p:stCondLst>
                                  <p:childTnLst>
                                    <p:anim calcmode="lin" valueType="num">
                                      <p:cBhvr additive="base">
                                        <p:cTn dur="1000"/>
                                        <p:tgtEl>
                                          <p:spTgt spid="286"/>
                                        </p:tgtEl>
                                        <p:attrNameLst>
                                          <p:attrName>ppt_w</p:attrName>
                                        </p:attrNameLst>
                                      </p:cBhvr>
                                      <p:tavLst>
                                        <p:tav fmla="" tm="0">
                                          <p:val>
                                            <p:strVal val="#ppt_w"/>
                                          </p:val>
                                        </p:tav>
                                        <p:tav fmla="" tm="100000">
                                          <p:val>
                                            <p:strVal val="0"/>
                                          </p:val>
                                        </p:tav>
                                      </p:tavLst>
                                    </p:anim>
                                    <p:anim calcmode="lin" valueType="num">
                                      <p:cBhvr additive="base">
                                        <p:cTn dur="1000"/>
                                        <p:tgtEl>
                                          <p:spTgt spid="286"/>
                                        </p:tgtEl>
                                        <p:attrNameLst>
                                          <p:attrName>ppt_h</p:attrName>
                                        </p:attrNameLst>
                                      </p:cBhvr>
                                      <p:tavLst>
                                        <p:tav fmla="" tm="0">
                                          <p:val>
                                            <p:strVal val="#ppt_h"/>
                                          </p:val>
                                        </p:tav>
                                        <p:tav fmla="" tm="100000">
                                          <p:val>
                                            <p:strVal val="0"/>
                                          </p:val>
                                        </p:tav>
                                      </p:tavLst>
                                    </p:anim>
                                    <p:set>
                                      <p:cBhvr>
                                        <p:cTn dur="1" fill="hold">
                                          <p:stCondLst>
                                            <p:cond delay="1000"/>
                                          </p:stCondLst>
                                        </p:cTn>
                                        <p:tgtEl>
                                          <p:spTgt spid="286"/>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84"/>
                                        </p:tgtEl>
                                        <p:attrNameLst>
                                          <p:attrName>ppt_w</p:attrName>
                                        </p:attrNameLst>
                                      </p:cBhvr>
                                      <p:tavLst>
                                        <p:tav fmla="" tm="0">
                                          <p:val>
                                            <p:strVal val="#ppt_w"/>
                                          </p:val>
                                        </p:tav>
                                        <p:tav fmla="" tm="100000">
                                          <p:val>
                                            <p:strVal val="0"/>
                                          </p:val>
                                        </p:tav>
                                      </p:tavLst>
                                    </p:anim>
                                    <p:anim calcmode="lin" valueType="num">
                                      <p:cBhvr additive="base">
                                        <p:cTn dur="1000"/>
                                        <p:tgtEl>
                                          <p:spTgt spid="284"/>
                                        </p:tgtEl>
                                        <p:attrNameLst>
                                          <p:attrName>ppt_h</p:attrName>
                                        </p:attrNameLst>
                                      </p:cBhvr>
                                      <p:tavLst>
                                        <p:tav fmla="" tm="0">
                                          <p:val>
                                            <p:strVal val="#ppt_h"/>
                                          </p:val>
                                        </p:tav>
                                        <p:tav fmla="" tm="100000">
                                          <p:val>
                                            <p:strVal val="0"/>
                                          </p:val>
                                        </p:tav>
                                      </p:tavLst>
                                    </p:anim>
                                    <p:set>
                                      <p:cBhvr>
                                        <p:cTn dur="1" fill="hold">
                                          <p:stCondLst>
                                            <p:cond delay="1000"/>
                                          </p:stCondLst>
                                        </p:cTn>
                                        <p:tgtEl>
                                          <p:spTgt spid="284"/>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294"/>
                                        </p:tgtEl>
                                        <p:attrNameLst>
                                          <p:attrName>style.visibility</p:attrName>
                                        </p:attrNameLst>
                                      </p:cBhvr>
                                      <p:to>
                                        <p:strVal val="visible"/>
                                      </p:to>
                                    </p:set>
                                    <p:anim calcmode="lin" valueType="num">
                                      <p:cBhvr additive="base">
                                        <p:cTn dur="1000"/>
                                        <p:tgtEl>
                                          <p:spTgt spid="294"/>
                                        </p:tgtEl>
                                        <p:attrNameLst>
                                          <p:attrName>ppt_w</p:attrName>
                                        </p:attrNameLst>
                                      </p:cBhvr>
                                      <p:tavLst>
                                        <p:tav fmla="" tm="0">
                                          <p:val>
                                            <p:strVal val="0"/>
                                          </p:val>
                                        </p:tav>
                                        <p:tav fmla="" tm="100000">
                                          <p:val>
                                            <p:strVal val="#ppt_w"/>
                                          </p:val>
                                        </p:tav>
                                      </p:tavLst>
                                    </p:anim>
                                    <p:anim calcmode="lin" valueType="num">
                                      <p:cBhvr additive="base">
                                        <p:cTn dur="1000"/>
                                        <p:tgtEl>
                                          <p:spTgt spid="29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t/>
            </a:r>
            <a:endParaRPr/>
          </a:p>
        </p:txBody>
      </p:sp>
      <p:sp>
        <p:nvSpPr>
          <p:cNvPr id="300" name="Shape 300"/>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301" name="Shape 301"/>
          <p:cNvSpPr/>
          <p:nvPr/>
        </p:nvSpPr>
        <p:spPr>
          <a:xfrm>
            <a:off x="29390900" y="5201788"/>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p:nvPr/>
        </p:nvSpPr>
        <p:spPr>
          <a:xfrm>
            <a:off x="29390900" y="8086013"/>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03" name="Shape 303"/>
          <p:cNvGrpSpPr/>
          <p:nvPr/>
        </p:nvGrpSpPr>
        <p:grpSpPr>
          <a:xfrm>
            <a:off x="26618450" y="2559063"/>
            <a:ext cx="2117243" cy="7010475"/>
            <a:chOff x="10974050" y="3882238"/>
            <a:chExt cx="2117243" cy="7010475"/>
          </a:xfrm>
        </p:grpSpPr>
        <p:pic>
          <p:nvPicPr>
            <p:cNvPr id="304" name="Shape 304"/>
            <p:cNvPicPr preferRelativeResize="0"/>
            <p:nvPr/>
          </p:nvPicPr>
          <p:blipFill rotWithShape="1">
            <a:blip r:embed="rId3">
              <a:alphaModFix/>
            </a:blip>
            <a:srcRect b="0" l="0" r="0" t="0"/>
            <a:stretch/>
          </p:blipFill>
          <p:spPr>
            <a:xfrm>
              <a:off x="10974050" y="3882238"/>
              <a:ext cx="2117243" cy="7010475"/>
            </a:xfrm>
            <a:prstGeom prst="rect">
              <a:avLst/>
            </a:prstGeom>
            <a:noFill/>
            <a:ln>
              <a:noFill/>
            </a:ln>
          </p:spPr>
        </p:pic>
        <p:sp>
          <p:nvSpPr>
            <p:cNvPr id="305" name="Shape 305"/>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52267D"/>
                  </a:solidFill>
                  <a:latin typeface="Lato"/>
                  <a:ea typeface="Lato"/>
                  <a:cs typeface="Lato"/>
                  <a:sym typeface="Lato"/>
                </a:rPr>
                <a:t>1.1</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0.9</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1.0</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0.5</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2.2</a:t>
              </a:r>
              <a:endParaRPr b="1" sz="4800">
                <a:solidFill>
                  <a:srgbClr val="D36050"/>
                </a:solidFill>
                <a:latin typeface="Lato"/>
                <a:ea typeface="Lato"/>
                <a:cs typeface="Lato"/>
                <a:sym typeface="Lato"/>
              </a:endParaRPr>
            </a:p>
          </p:txBody>
        </p:sp>
      </p:grpSp>
      <p:sp>
        <p:nvSpPr>
          <p:cNvPr id="306" name="Shape 306"/>
          <p:cNvSpPr/>
          <p:nvPr/>
        </p:nvSpPr>
        <p:spPr>
          <a:xfrm>
            <a:off x="11550200" y="1953550"/>
            <a:ext cx="1375800" cy="60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7" name="Shape 307"/>
          <p:cNvSpPr txBox="1"/>
          <p:nvPr>
            <p:ph idx="2" type="body"/>
          </p:nvPr>
        </p:nvSpPr>
        <p:spPr>
          <a:xfrm>
            <a:off x="5656350" y="1282700"/>
            <a:ext cx="130713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Caricature Generation</a:t>
            </a:r>
            <a:endParaRPr/>
          </a:p>
        </p:txBody>
      </p:sp>
      <p:grpSp>
        <p:nvGrpSpPr>
          <p:cNvPr id="308" name="Shape 308"/>
          <p:cNvGrpSpPr/>
          <p:nvPr/>
        </p:nvGrpSpPr>
        <p:grpSpPr>
          <a:xfrm>
            <a:off x="27599985" y="13193996"/>
            <a:ext cx="566100" cy="1874441"/>
            <a:chOff x="11114097" y="4933409"/>
            <a:chExt cx="566100" cy="1874441"/>
          </a:xfrm>
        </p:grpSpPr>
        <p:pic>
          <p:nvPicPr>
            <p:cNvPr id="309" name="Shape 309"/>
            <p:cNvPicPr preferRelativeResize="0"/>
            <p:nvPr/>
          </p:nvPicPr>
          <p:blipFill rotWithShape="1">
            <a:blip r:embed="rId3">
              <a:alphaModFix/>
            </a:blip>
            <a:srcRect b="0" l="0" r="0" t="0"/>
            <a:stretch/>
          </p:blipFill>
          <p:spPr>
            <a:xfrm>
              <a:off x="11114097" y="4933409"/>
              <a:ext cx="566100" cy="1874441"/>
            </a:xfrm>
            <a:prstGeom prst="rect">
              <a:avLst/>
            </a:prstGeom>
            <a:noFill/>
            <a:ln>
              <a:noFill/>
            </a:ln>
          </p:spPr>
        </p:pic>
        <p:sp>
          <p:nvSpPr>
            <p:cNvPr id="310" name="Shape 310"/>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pic>
        <p:nvPicPr>
          <p:cNvPr id="311" name="Shape 311"/>
          <p:cNvPicPr preferRelativeResize="0"/>
          <p:nvPr/>
        </p:nvPicPr>
        <p:blipFill>
          <a:blip r:embed="rId4">
            <a:alphaModFix/>
          </a:blip>
          <a:stretch>
            <a:fillRect/>
          </a:stretch>
        </p:blipFill>
        <p:spPr>
          <a:xfrm>
            <a:off x="275422" y="2470150"/>
            <a:ext cx="23833149" cy="4739924"/>
          </a:xfrm>
          <a:prstGeom prst="rect">
            <a:avLst/>
          </a:prstGeom>
          <a:noFill/>
          <a:ln>
            <a:noFill/>
          </a:ln>
        </p:spPr>
      </p:pic>
      <p:sp>
        <p:nvSpPr>
          <p:cNvPr id="312" name="Shape 312"/>
          <p:cNvSpPr/>
          <p:nvPr/>
        </p:nvSpPr>
        <p:spPr>
          <a:xfrm>
            <a:off x="0" y="1015850"/>
            <a:ext cx="8299200" cy="13974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Difference between features and average features has been multiplied by </a:t>
            </a:r>
            <a:r>
              <a:rPr b="1" lang="en-US" sz="3600">
                <a:solidFill>
                  <a:srgbClr val="52267D"/>
                </a:solidFill>
                <a:latin typeface="Lato"/>
                <a:ea typeface="Lato"/>
                <a:cs typeface="Lato"/>
                <a:sym typeface="Lato"/>
              </a:rPr>
              <a:t>2</a:t>
            </a:r>
            <a:endParaRPr b="1"/>
          </a:p>
        </p:txBody>
      </p:sp>
      <p:pic>
        <p:nvPicPr>
          <p:cNvPr id="313" name="Shape 313"/>
          <p:cNvPicPr preferRelativeResize="0"/>
          <p:nvPr/>
        </p:nvPicPr>
        <p:blipFill>
          <a:blip r:embed="rId5">
            <a:alphaModFix/>
          </a:blip>
          <a:stretch>
            <a:fillRect/>
          </a:stretch>
        </p:blipFill>
        <p:spPr>
          <a:xfrm>
            <a:off x="275425" y="7513803"/>
            <a:ext cx="23833148" cy="4759947"/>
          </a:xfrm>
          <a:prstGeom prst="rect">
            <a:avLst/>
          </a:prstGeom>
          <a:noFill/>
          <a:ln>
            <a:noFill/>
          </a:ln>
        </p:spPr>
      </p:pic>
      <p:sp>
        <p:nvSpPr>
          <p:cNvPr id="314" name="Shape 314"/>
          <p:cNvSpPr/>
          <p:nvPr/>
        </p:nvSpPr>
        <p:spPr>
          <a:xfrm>
            <a:off x="15809375" y="12273750"/>
            <a:ext cx="8299200" cy="13974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Difference between features and average features has been multiplied by </a:t>
            </a:r>
            <a:r>
              <a:rPr b="1" lang="en-US" sz="3600">
                <a:solidFill>
                  <a:srgbClr val="52267D"/>
                </a:solidFill>
                <a:latin typeface="Lato"/>
                <a:ea typeface="Lato"/>
                <a:cs typeface="Lato"/>
                <a:sym typeface="Lato"/>
              </a:rPr>
              <a:t>5</a:t>
            </a:r>
            <a:endParaRPr b="1"/>
          </a:p>
        </p:txBody>
      </p:sp>
      <p:sp>
        <p:nvSpPr>
          <p:cNvPr id="315" name="Shape 315"/>
          <p:cNvSpPr/>
          <p:nvPr/>
        </p:nvSpPr>
        <p:spPr>
          <a:xfrm>
            <a:off x="275425" y="9874000"/>
            <a:ext cx="2363100" cy="2399700"/>
          </a:xfrm>
          <a:prstGeom prst="rect">
            <a:avLst/>
          </a:prstGeom>
          <a:noFill/>
          <a:ln cap="flat" cmpd="sng" w="152400">
            <a:solidFill>
              <a:srgbClr val="67B37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nvSpPr>
        <p:spPr>
          <a:xfrm>
            <a:off x="2638525" y="9874000"/>
            <a:ext cx="2363100" cy="2399700"/>
          </a:xfrm>
          <a:prstGeom prst="rect">
            <a:avLst/>
          </a:prstGeom>
          <a:noFill/>
          <a:ln cap="flat" cmpd="sng" w="152400">
            <a:solidFill>
              <a:srgbClr val="67B37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p:nvPr/>
        </p:nvSpPr>
        <p:spPr>
          <a:xfrm>
            <a:off x="21745475" y="9874000"/>
            <a:ext cx="2363100" cy="2399700"/>
          </a:xfrm>
          <a:prstGeom prst="rect">
            <a:avLst/>
          </a:prstGeom>
          <a:noFill/>
          <a:ln cap="flat" cmpd="sng" w="152400">
            <a:solidFill>
              <a:srgbClr val="67B373"/>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1000"/>
                                        <p:tgtEl>
                                          <p:spTgt spid="313"/>
                                        </p:tgtEl>
                                        <p:attrNameLst>
                                          <p:attrName>ppt_w</p:attrName>
                                        </p:attrNameLst>
                                      </p:cBhvr>
                                      <p:tavLst>
                                        <p:tav fmla="" tm="0">
                                          <p:val>
                                            <p:strVal val="0"/>
                                          </p:val>
                                        </p:tav>
                                        <p:tav fmla="" tm="100000">
                                          <p:val>
                                            <p:strVal val="#ppt_w"/>
                                          </p:val>
                                        </p:tav>
                                      </p:tavLst>
                                    </p:anim>
                                    <p:anim calcmode="lin" valueType="num">
                                      <p:cBhvr additive="base">
                                        <p:cTn dur="1000"/>
                                        <p:tgtEl>
                                          <p:spTgt spid="31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1000"/>
                                        <p:tgtEl>
                                          <p:spTgt spid="314"/>
                                        </p:tgtEl>
                                        <p:attrNameLst>
                                          <p:attrName>ppt_w</p:attrName>
                                        </p:attrNameLst>
                                      </p:cBhvr>
                                      <p:tavLst>
                                        <p:tav fmla="" tm="0">
                                          <p:val>
                                            <p:strVal val="0"/>
                                          </p:val>
                                        </p:tav>
                                        <p:tav fmla="" tm="100000">
                                          <p:val>
                                            <p:strVal val="#ppt_w"/>
                                          </p:val>
                                        </p:tav>
                                      </p:tavLst>
                                    </p:anim>
                                    <p:anim calcmode="lin" valueType="num">
                                      <p:cBhvr additive="base">
                                        <p:cTn dur="1000"/>
                                        <p:tgtEl>
                                          <p:spTgt spid="3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16"/>
                                        </p:tgtEl>
                                        <p:attrNameLst>
                                          <p:attrName>style.visibility</p:attrName>
                                        </p:attrNameLst>
                                      </p:cBhvr>
                                      <p:to>
                                        <p:strVal val="visible"/>
                                      </p:to>
                                    </p:set>
                                    <p:anim calcmode="lin" valueType="num">
                                      <p:cBhvr additive="base">
                                        <p:cTn dur="1000"/>
                                        <p:tgtEl>
                                          <p:spTgt spid="316"/>
                                        </p:tgtEl>
                                        <p:attrNameLst>
                                          <p:attrName>ppt_w</p:attrName>
                                        </p:attrNameLst>
                                      </p:cBhvr>
                                      <p:tavLst>
                                        <p:tav fmla="" tm="0">
                                          <p:val>
                                            <p:strVal val="0"/>
                                          </p:val>
                                        </p:tav>
                                        <p:tav fmla="" tm="100000">
                                          <p:val>
                                            <p:strVal val="#ppt_w"/>
                                          </p:val>
                                        </p:tav>
                                      </p:tavLst>
                                    </p:anim>
                                    <p:anim calcmode="lin" valueType="num">
                                      <p:cBhvr additive="base">
                                        <p:cTn dur="1000"/>
                                        <p:tgtEl>
                                          <p:spTgt spid="31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7"/>
                                        </p:tgtEl>
                                        <p:attrNameLst>
                                          <p:attrName>style.visibility</p:attrName>
                                        </p:attrNameLst>
                                      </p:cBhvr>
                                      <p:to>
                                        <p:strVal val="visible"/>
                                      </p:to>
                                    </p:set>
                                    <p:anim calcmode="lin" valueType="num">
                                      <p:cBhvr additive="base">
                                        <p:cTn dur="1000"/>
                                        <p:tgtEl>
                                          <p:spTgt spid="317"/>
                                        </p:tgtEl>
                                        <p:attrNameLst>
                                          <p:attrName>ppt_w</p:attrName>
                                        </p:attrNameLst>
                                      </p:cBhvr>
                                      <p:tavLst>
                                        <p:tav fmla="" tm="0">
                                          <p:val>
                                            <p:strVal val="0"/>
                                          </p:val>
                                        </p:tav>
                                        <p:tav fmla="" tm="100000">
                                          <p:val>
                                            <p:strVal val="#ppt_w"/>
                                          </p:val>
                                        </p:tav>
                                      </p:tavLst>
                                    </p:anim>
                                    <p:anim calcmode="lin" valueType="num">
                                      <p:cBhvr additive="base">
                                        <p:cTn dur="1000"/>
                                        <p:tgtEl>
                                          <p:spTgt spid="31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15"/>
                                        </p:tgtEl>
                                        <p:attrNameLst>
                                          <p:attrName>style.visibility</p:attrName>
                                        </p:attrNameLst>
                                      </p:cBhvr>
                                      <p:to>
                                        <p:strVal val="visible"/>
                                      </p:to>
                                    </p:set>
                                    <p:anim calcmode="lin" valueType="num">
                                      <p:cBhvr additive="base">
                                        <p:cTn dur="1000"/>
                                        <p:tgtEl>
                                          <p:spTgt spid="315"/>
                                        </p:tgtEl>
                                        <p:attrNameLst>
                                          <p:attrName>ppt_w</p:attrName>
                                        </p:attrNameLst>
                                      </p:cBhvr>
                                      <p:tavLst>
                                        <p:tav fmla="" tm="0">
                                          <p:val>
                                            <p:strVal val="0"/>
                                          </p:val>
                                        </p:tav>
                                        <p:tav fmla="" tm="100000">
                                          <p:val>
                                            <p:strVal val="#ppt_w"/>
                                          </p:val>
                                        </p:tav>
                                      </p:tavLst>
                                    </p:anim>
                                    <p:anim calcmode="lin" valueType="num">
                                      <p:cBhvr additive="base">
                                        <p:cTn dur="1000"/>
                                        <p:tgtEl>
                                          <p:spTgt spid="31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Shape 322"/>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t/>
            </a:r>
            <a:endParaRPr/>
          </a:p>
        </p:txBody>
      </p:sp>
      <p:sp>
        <p:nvSpPr>
          <p:cNvPr id="323" name="Shape 323"/>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324" name="Shape 324"/>
          <p:cNvSpPr/>
          <p:nvPr/>
        </p:nvSpPr>
        <p:spPr>
          <a:xfrm rot="5400000">
            <a:off x="4004400" y="6638650"/>
            <a:ext cx="6879600" cy="1497600"/>
          </a:xfrm>
          <a:prstGeom prst="trapezoid">
            <a:avLst>
              <a:gd fmla="val 3682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5" name="Shape 325"/>
          <p:cNvSpPr/>
          <p:nvPr/>
        </p:nvSpPr>
        <p:spPr>
          <a:xfrm rot="5400000">
            <a:off x="8052338" y="4952825"/>
            <a:ext cx="2674200" cy="19779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6" name="Shape 326"/>
          <p:cNvSpPr/>
          <p:nvPr/>
        </p:nvSpPr>
        <p:spPr>
          <a:xfrm rot="5400000">
            <a:off x="8052338" y="7837050"/>
            <a:ext cx="2674200" cy="1977900"/>
          </a:xfrm>
          <a:prstGeom prst="trapezoid">
            <a:avLst>
              <a:gd fmla="val 2959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p:nvPr/>
        </p:nvSpPr>
        <p:spPr>
          <a:xfrm>
            <a:off x="29390900" y="5201788"/>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8" name="Shape 328"/>
          <p:cNvSpPr/>
          <p:nvPr/>
        </p:nvSpPr>
        <p:spPr>
          <a:xfrm>
            <a:off x="29390900" y="8086013"/>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9" name="Shape 329"/>
          <p:cNvSpPr/>
          <p:nvPr/>
        </p:nvSpPr>
        <p:spPr>
          <a:xfrm flipH="1" rot="-5400000">
            <a:off x="12383375" y="5535100"/>
            <a:ext cx="6879600" cy="3704700"/>
          </a:xfrm>
          <a:prstGeom prst="trapezoid">
            <a:avLst>
              <a:gd fmla="val 3361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30" name="Shape 330"/>
          <p:cNvPicPr preferRelativeResize="0"/>
          <p:nvPr/>
        </p:nvPicPr>
        <p:blipFill rotWithShape="1">
          <a:blip r:embed="rId3">
            <a:alphaModFix/>
          </a:blip>
          <a:srcRect b="0" l="0" r="0" t="0"/>
          <a:stretch/>
        </p:blipFill>
        <p:spPr>
          <a:xfrm>
            <a:off x="11749635" y="7892346"/>
            <a:ext cx="566100" cy="1874441"/>
          </a:xfrm>
          <a:prstGeom prst="rect">
            <a:avLst/>
          </a:prstGeom>
          <a:noFill/>
          <a:ln>
            <a:noFill/>
          </a:ln>
        </p:spPr>
      </p:pic>
      <p:grpSp>
        <p:nvGrpSpPr>
          <p:cNvPr id="331" name="Shape 331"/>
          <p:cNvGrpSpPr/>
          <p:nvPr/>
        </p:nvGrpSpPr>
        <p:grpSpPr>
          <a:xfrm>
            <a:off x="26618450" y="2559063"/>
            <a:ext cx="2117243" cy="7010475"/>
            <a:chOff x="10974050" y="3882238"/>
            <a:chExt cx="2117243" cy="7010475"/>
          </a:xfrm>
        </p:grpSpPr>
        <p:pic>
          <p:nvPicPr>
            <p:cNvPr id="332" name="Shape 332"/>
            <p:cNvPicPr preferRelativeResize="0"/>
            <p:nvPr/>
          </p:nvPicPr>
          <p:blipFill rotWithShape="1">
            <a:blip r:embed="rId3">
              <a:alphaModFix/>
            </a:blip>
            <a:srcRect b="0" l="0" r="0" t="0"/>
            <a:stretch/>
          </p:blipFill>
          <p:spPr>
            <a:xfrm>
              <a:off x="10974050" y="3882238"/>
              <a:ext cx="2117243" cy="7010475"/>
            </a:xfrm>
            <a:prstGeom prst="rect">
              <a:avLst/>
            </a:prstGeom>
            <a:noFill/>
            <a:ln>
              <a:noFill/>
            </a:ln>
          </p:spPr>
        </p:pic>
        <p:sp>
          <p:nvSpPr>
            <p:cNvPr id="333" name="Shape 333"/>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52267D"/>
                  </a:solidFill>
                  <a:latin typeface="Lato"/>
                  <a:ea typeface="Lato"/>
                  <a:cs typeface="Lato"/>
                  <a:sym typeface="Lato"/>
                </a:rPr>
                <a:t>1.1</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0.9</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1.0</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0.5</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2.2</a:t>
              </a:r>
              <a:endParaRPr b="1" sz="4800">
                <a:solidFill>
                  <a:srgbClr val="D36050"/>
                </a:solidFill>
                <a:latin typeface="Lato"/>
                <a:ea typeface="Lato"/>
                <a:cs typeface="Lato"/>
                <a:sym typeface="Lato"/>
              </a:endParaRPr>
            </a:p>
          </p:txBody>
        </p:sp>
      </p:grpSp>
      <p:cxnSp>
        <p:nvCxnSpPr>
          <p:cNvPr id="334" name="Shape 334"/>
          <p:cNvCxnSpPr>
            <a:stCxn id="335" idx="3"/>
            <a:endCxn id="329" idx="0"/>
          </p:cNvCxnSpPr>
          <p:nvPr/>
        </p:nvCxnSpPr>
        <p:spPr>
          <a:xfrm flipH="1" rot="10800000">
            <a:off x="12280325" y="7387450"/>
            <a:ext cx="1690500" cy="14796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336" name="Shape 336"/>
          <p:cNvSpPr txBox="1"/>
          <p:nvPr/>
        </p:nvSpPr>
        <p:spPr>
          <a:xfrm>
            <a:off x="6145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Encoder</a:t>
            </a:r>
            <a:endParaRPr sz="4800"/>
          </a:p>
        </p:txBody>
      </p:sp>
      <p:sp>
        <p:nvSpPr>
          <p:cNvPr id="337" name="Shape 337"/>
          <p:cNvSpPr txBox="1"/>
          <p:nvPr/>
        </p:nvSpPr>
        <p:spPr>
          <a:xfrm>
            <a:off x="13134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Decoder</a:t>
            </a:r>
            <a:endParaRPr sz="4800"/>
          </a:p>
        </p:txBody>
      </p:sp>
      <p:cxnSp>
        <p:nvCxnSpPr>
          <p:cNvPr id="338" name="Shape 338"/>
          <p:cNvCxnSpPr>
            <a:endCxn id="335" idx="1"/>
          </p:cNvCxnSpPr>
          <p:nvPr/>
        </p:nvCxnSpPr>
        <p:spPr>
          <a:xfrm>
            <a:off x="10374568" y="8800342"/>
            <a:ext cx="1410300" cy="666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339" name="Shape 339"/>
          <p:cNvSpPr/>
          <p:nvPr/>
        </p:nvSpPr>
        <p:spPr>
          <a:xfrm>
            <a:off x="11550200" y="1953550"/>
            <a:ext cx="1375800" cy="60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txBox="1"/>
          <p:nvPr>
            <p:ph idx="2" type="body"/>
          </p:nvPr>
        </p:nvSpPr>
        <p:spPr>
          <a:xfrm>
            <a:off x="5656350" y="1282700"/>
            <a:ext cx="130713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Reconstruction With Less Features</a:t>
            </a:r>
            <a:endParaRPr/>
          </a:p>
        </p:txBody>
      </p:sp>
      <p:sp>
        <p:nvSpPr>
          <p:cNvPr id="341" name="Shape 341"/>
          <p:cNvSpPr/>
          <p:nvPr/>
        </p:nvSpPr>
        <p:spPr>
          <a:xfrm rot="5400000">
            <a:off x="5120300" y="5559550"/>
            <a:ext cx="6846900" cy="36693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42" name="Shape 342"/>
          <p:cNvGrpSpPr/>
          <p:nvPr/>
        </p:nvGrpSpPr>
        <p:grpSpPr>
          <a:xfrm>
            <a:off x="27599985" y="13193996"/>
            <a:ext cx="566100" cy="1874441"/>
            <a:chOff x="11114097" y="4933409"/>
            <a:chExt cx="566100" cy="1874441"/>
          </a:xfrm>
        </p:grpSpPr>
        <p:pic>
          <p:nvPicPr>
            <p:cNvPr id="343" name="Shape 343"/>
            <p:cNvPicPr preferRelativeResize="0"/>
            <p:nvPr/>
          </p:nvPicPr>
          <p:blipFill rotWithShape="1">
            <a:blip r:embed="rId3">
              <a:alphaModFix/>
            </a:blip>
            <a:srcRect b="0" l="0" r="0" t="0"/>
            <a:stretch/>
          </p:blipFill>
          <p:spPr>
            <a:xfrm>
              <a:off x="11114097" y="4933409"/>
              <a:ext cx="566100" cy="1874441"/>
            </a:xfrm>
            <a:prstGeom prst="rect">
              <a:avLst/>
            </a:prstGeom>
            <a:noFill/>
            <a:ln>
              <a:noFill/>
            </a:ln>
          </p:spPr>
        </p:pic>
        <p:sp>
          <p:nvSpPr>
            <p:cNvPr id="344" name="Shape 344"/>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pic>
        <p:nvPicPr>
          <p:cNvPr id="345" name="Shape 345"/>
          <p:cNvPicPr preferRelativeResize="0"/>
          <p:nvPr/>
        </p:nvPicPr>
        <p:blipFill rotWithShape="1">
          <a:blip r:embed="rId4">
            <a:alphaModFix/>
          </a:blip>
          <a:srcRect b="75765" l="0" r="66789" t="0"/>
          <a:stretch/>
        </p:blipFill>
        <p:spPr>
          <a:xfrm>
            <a:off x="596375" y="4525325"/>
            <a:ext cx="5891526" cy="5724253"/>
          </a:xfrm>
          <a:prstGeom prst="rect">
            <a:avLst/>
          </a:prstGeom>
          <a:noFill/>
          <a:ln>
            <a:noFill/>
          </a:ln>
        </p:spPr>
      </p:pic>
      <p:pic>
        <p:nvPicPr>
          <p:cNvPr id="346" name="Shape 346"/>
          <p:cNvPicPr preferRelativeResize="0"/>
          <p:nvPr/>
        </p:nvPicPr>
        <p:blipFill rotWithShape="1">
          <a:blip r:embed="rId4">
            <a:alphaModFix/>
          </a:blip>
          <a:srcRect b="49794" l="0" r="65951" t="24828"/>
          <a:stretch/>
        </p:blipFill>
        <p:spPr>
          <a:xfrm>
            <a:off x="17892125" y="2681975"/>
            <a:ext cx="3704700" cy="3676552"/>
          </a:xfrm>
          <a:prstGeom prst="rect">
            <a:avLst/>
          </a:prstGeom>
          <a:noFill/>
          <a:ln>
            <a:noFill/>
          </a:ln>
        </p:spPr>
      </p:pic>
      <p:pic>
        <p:nvPicPr>
          <p:cNvPr id="347" name="Shape 347"/>
          <p:cNvPicPr preferRelativeResize="0"/>
          <p:nvPr/>
        </p:nvPicPr>
        <p:blipFill rotWithShape="1">
          <a:blip r:embed="rId4">
            <a:alphaModFix/>
          </a:blip>
          <a:srcRect b="25270" l="0" r="65951" t="49351"/>
          <a:stretch/>
        </p:blipFill>
        <p:spPr>
          <a:xfrm>
            <a:off x="17892125" y="6234850"/>
            <a:ext cx="3704700" cy="3676552"/>
          </a:xfrm>
          <a:prstGeom prst="rect">
            <a:avLst/>
          </a:prstGeom>
          <a:noFill/>
          <a:ln>
            <a:noFill/>
          </a:ln>
        </p:spPr>
      </p:pic>
      <p:pic>
        <p:nvPicPr>
          <p:cNvPr id="348" name="Shape 348"/>
          <p:cNvPicPr preferRelativeResize="0"/>
          <p:nvPr/>
        </p:nvPicPr>
        <p:blipFill rotWithShape="1">
          <a:blip r:embed="rId4">
            <a:alphaModFix/>
          </a:blip>
          <a:srcRect b="0" l="0" r="65951" t="74623"/>
          <a:stretch/>
        </p:blipFill>
        <p:spPr>
          <a:xfrm>
            <a:off x="17892125" y="9855726"/>
            <a:ext cx="3704700" cy="3676552"/>
          </a:xfrm>
          <a:prstGeom prst="rect">
            <a:avLst/>
          </a:prstGeom>
          <a:noFill/>
          <a:ln>
            <a:noFill/>
          </a:ln>
        </p:spPr>
      </p:pic>
      <p:sp>
        <p:nvSpPr>
          <p:cNvPr id="349" name="Shape 349"/>
          <p:cNvSpPr txBox="1"/>
          <p:nvPr/>
        </p:nvSpPr>
        <p:spPr>
          <a:xfrm>
            <a:off x="11784868" y="8134067"/>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sp>
        <p:nvSpPr>
          <p:cNvPr id="350" name="Shape 350"/>
          <p:cNvSpPr/>
          <p:nvPr/>
        </p:nvSpPr>
        <p:spPr>
          <a:xfrm>
            <a:off x="21003975" y="4145175"/>
            <a:ext cx="4003200" cy="1582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With </a:t>
            </a:r>
            <a:r>
              <a:rPr b="1" lang="en-US" sz="3600">
                <a:solidFill>
                  <a:srgbClr val="52267D"/>
                </a:solidFill>
                <a:latin typeface="Lato"/>
                <a:ea typeface="Lato"/>
                <a:cs typeface="Lato"/>
                <a:sym typeface="Lato"/>
              </a:rPr>
              <a:t>50</a:t>
            </a:r>
            <a:r>
              <a:rPr lang="en-US" sz="3600">
                <a:solidFill>
                  <a:srgbClr val="52267D"/>
                </a:solidFill>
                <a:latin typeface="Lato Light"/>
                <a:ea typeface="Lato Light"/>
                <a:cs typeface="Lato Light"/>
                <a:sym typeface="Lato Light"/>
              </a:rPr>
              <a:t> floats</a:t>
            </a:r>
            <a:endParaRPr/>
          </a:p>
        </p:txBody>
      </p:sp>
      <p:sp>
        <p:nvSpPr>
          <p:cNvPr id="351" name="Shape 351"/>
          <p:cNvSpPr/>
          <p:nvPr/>
        </p:nvSpPr>
        <p:spPr>
          <a:xfrm>
            <a:off x="20927775" y="11595600"/>
            <a:ext cx="4003200" cy="665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Just </a:t>
            </a:r>
            <a:r>
              <a:rPr b="1" lang="en-US" sz="3600">
                <a:solidFill>
                  <a:srgbClr val="52267D"/>
                </a:solidFill>
                <a:latin typeface="Lato"/>
                <a:ea typeface="Lato"/>
                <a:cs typeface="Lato"/>
                <a:sym typeface="Lato"/>
              </a:rPr>
              <a:t>0</a:t>
            </a:r>
            <a:r>
              <a:rPr lang="en-US" sz="3600">
                <a:solidFill>
                  <a:srgbClr val="52267D"/>
                </a:solidFill>
                <a:latin typeface="Lato Light"/>
                <a:ea typeface="Lato Light"/>
                <a:cs typeface="Lato Light"/>
                <a:sym typeface="Lato Light"/>
              </a:rPr>
              <a:t> float :</a:t>
            </a:r>
            <a:endParaRPr sz="3600">
              <a:solidFill>
                <a:srgbClr val="52267D"/>
              </a:solidFill>
              <a:latin typeface="Lato Light"/>
              <a:ea typeface="Lato Light"/>
              <a:cs typeface="Lato Light"/>
              <a:sym typeface="Lato Light"/>
            </a:endParaRPr>
          </a:p>
          <a:p>
            <a:pPr indent="0" lvl="0" marL="0" marR="0" rtl="0" algn="ctr">
              <a:lnSpc>
                <a:spcPct val="100000"/>
              </a:lnSpc>
              <a:spcBef>
                <a:spcPts val="0"/>
              </a:spcBef>
              <a:spcAft>
                <a:spcPts val="0"/>
              </a:spcAft>
              <a:buClr>
                <a:srgbClr val="52267D"/>
              </a:buClr>
              <a:buSzPts val="3600"/>
              <a:buFont typeface="Lato Light"/>
              <a:buNone/>
            </a:pPr>
            <a:r>
              <a:t/>
            </a:r>
            <a:endParaRPr/>
          </a:p>
        </p:txBody>
      </p:sp>
      <p:sp>
        <p:nvSpPr>
          <p:cNvPr id="352" name="Shape 352"/>
          <p:cNvSpPr/>
          <p:nvPr/>
        </p:nvSpPr>
        <p:spPr>
          <a:xfrm>
            <a:off x="21080175" y="7434125"/>
            <a:ext cx="4003200" cy="1582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Just </a:t>
            </a:r>
            <a:r>
              <a:rPr b="1" lang="en-US" sz="3600">
                <a:solidFill>
                  <a:srgbClr val="52267D"/>
                </a:solidFill>
                <a:latin typeface="Lato"/>
                <a:ea typeface="Lato"/>
                <a:cs typeface="Lato"/>
                <a:sym typeface="Lato"/>
              </a:rPr>
              <a:t>1</a:t>
            </a:r>
            <a:r>
              <a:rPr lang="en-US" sz="3600">
                <a:solidFill>
                  <a:srgbClr val="52267D"/>
                </a:solidFill>
                <a:latin typeface="Lato Light"/>
                <a:ea typeface="Lato Light"/>
                <a:cs typeface="Lato Light"/>
                <a:sym typeface="Lato Light"/>
              </a:rPr>
              <a:t> float:</a:t>
            </a:r>
            <a:endParaRPr sz="3600">
              <a:solidFill>
                <a:srgbClr val="52267D"/>
              </a:solidFill>
              <a:latin typeface="Lato Light"/>
              <a:ea typeface="Lato Light"/>
              <a:cs typeface="Lato Light"/>
              <a:sym typeface="Lato Light"/>
            </a:endParaRPr>
          </a:p>
          <a:p>
            <a:pPr indent="0" lvl="0" marL="0" marR="0" rtl="0" algn="ctr">
              <a:lnSpc>
                <a:spcPct val="100000"/>
              </a:lnSpc>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Overfitting?</a:t>
            </a:r>
            <a:endParaRPr/>
          </a:p>
        </p:txBody>
      </p:sp>
      <p:sp>
        <p:nvSpPr>
          <p:cNvPr id="353" name="Shape 353"/>
          <p:cNvSpPr/>
          <p:nvPr/>
        </p:nvSpPr>
        <p:spPr>
          <a:xfrm>
            <a:off x="21080175" y="11658875"/>
            <a:ext cx="4003200" cy="665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marR="0" rtl="0" algn="ctr">
              <a:lnSpc>
                <a:spcPct val="100000"/>
              </a:lnSpc>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What????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52"/>
                                        </p:tgtEl>
                                        <p:attrNameLst>
                                          <p:attrName>style.visibility</p:attrName>
                                        </p:attrNameLst>
                                      </p:cBhvr>
                                      <p:to>
                                        <p:strVal val="visible"/>
                                      </p:to>
                                    </p:set>
                                    <p:anim calcmode="lin" valueType="num">
                                      <p:cBhvr additive="base">
                                        <p:cTn dur="1000"/>
                                        <p:tgtEl>
                                          <p:spTgt spid="352"/>
                                        </p:tgtEl>
                                        <p:attrNameLst>
                                          <p:attrName>ppt_w</p:attrName>
                                        </p:attrNameLst>
                                      </p:cBhvr>
                                      <p:tavLst>
                                        <p:tav fmla="" tm="0">
                                          <p:val>
                                            <p:strVal val="0"/>
                                          </p:val>
                                        </p:tav>
                                        <p:tav fmla="" tm="100000">
                                          <p:val>
                                            <p:strVal val="#ppt_w"/>
                                          </p:val>
                                        </p:tav>
                                      </p:tavLst>
                                    </p:anim>
                                    <p:anim calcmode="lin" valueType="num">
                                      <p:cBhvr additive="base">
                                        <p:cTn dur="1000"/>
                                        <p:tgtEl>
                                          <p:spTgt spid="35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000"/>
                                        <p:tgtEl>
                                          <p:spTgt spid="347"/>
                                        </p:tgtEl>
                                        <p:attrNameLst>
                                          <p:attrName>ppt_w</p:attrName>
                                        </p:attrNameLst>
                                      </p:cBhvr>
                                      <p:tavLst>
                                        <p:tav fmla="" tm="0">
                                          <p:val>
                                            <p:strVal val="0"/>
                                          </p:val>
                                        </p:tav>
                                        <p:tav fmla="" tm="100000">
                                          <p:val>
                                            <p:strVal val="#ppt_w"/>
                                          </p:val>
                                        </p:tav>
                                      </p:tavLst>
                                    </p:anim>
                                    <p:anim calcmode="lin" valueType="num">
                                      <p:cBhvr additive="base">
                                        <p:cTn dur="1000"/>
                                        <p:tgtEl>
                                          <p:spTgt spid="347"/>
                                        </p:tgtEl>
                                        <p:attrNameLst>
                                          <p:attrName>ppt_h</p:attrName>
                                        </p:attrNameLst>
                                      </p:cBhvr>
                                      <p:tavLst>
                                        <p:tav fmla="" tm="0">
                                          <p:val>
                                            <p:strVal val="0"/>
                                          </p:val>
                                        </p:tav>
                                        <p:tav fmla="" tm="100000">
                                          <p:val>
                                            <p:strVal val="#ppt_h"/>
                                          </p:val>
                                        </p:tav>
                                      </p:tavLst>
                                    </p:anim>
                                  </p:childTnLst>
                                </p:cTn>
                              </p:par>
                              <p:par>
                                <p:cTn fill="hold" nodeType="withEffect" presetClass="exit" presetID="23" presetSubtype="32">
                                  <p:stCondLst>
                                    <p:cond delay="0"/>
                                  </p:stCondLst>
                                  <p:childTnLst>
                                    <p:anim calcmode="lin" valueType="num">
                                      <p:cBhvr additive="base">
                                        <p:cTn dur="1000"/>
                                        <p:tgtEl>
                                          <p:spTgt spid="349"/>
                                        </p:tgtEl>
                                        <p:attrNameLst>
                                          <p:attrName>ppt_w</p:attrName>
                                        </p:attrNameLst>
                                      </p:cBhvr>
                                      <p:tavLst>
                                        <p:tav fmla="" tm="0">
                                          <p:val>
                                            <p:strVal val="#ppt_w"/>
                                          </p:val>
                                        </p:tav>
                                        <p:tav fmla="" tm="100000">
                                          <p:val>
                                            <p:strVal val="0"/>
                                          </p:val>
                                        </p:tav>
                                      </p:tavLst>
                                    </p:anim>
                                    <p:anim calcmode="lin" valueType="num">
                                      <p:cBhvr additive="base">
                                        <p:cTn dur="1000"/>
                                        <p:tgtEl>
                                          <p:spTgt spid="349"/>
                                        </p:tgtEl>
                                        <p:attrNameLst>
                                          <p:attrName>ppt_h</p:attrName>
                                        </p:attrNameLst>
                                      </p:cBhvr>
                                      <p:tavLst>
                                        <p:tav fmla="" tm="0">
                                          <p:val>
                                            <p:strVal val="#ppt_h"/>
                                          </p:val>
                                        </p:tav>
                                        <p:tav fmla="" tm="100000">
                                          <p:val>
                                            <p:strVal val="0"/>
                                          </p:val>
                                        </p:tav>
                                      </p:tavLst>
                                    </p:anim>
                                    <p:set>
                                      <p:cBhvr>
                                        <p:cTn dur="1" fill="hold">
                                          <p:stCondLst>
                                            <p:cond delay="1000"/>
                                          </p:stCondLst>
                                        </p:cTn>
                                        <p:tgtEl>
                                          <p:spTgt spid="3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000"/>
                                        <p:tgtEl>
                                          <p:spTgt spid="351"/>
                                        </p:tgtEl>
                                        <p:attrNameLst>
                                          <p:attrName>ppt_w</p:attrName>
                                        </p:attrNameLst>
                                      </p:cBhvr>
                                      <p:tavLst>
                                        <p:tav fmla="" tm="0">
                                          <p:val>
                                            <p:strVal val="0"/>
                                          </p:val>
                                        </p:tav>
                                        <p:tav fmla="" tm="100000">
                                          <p:val>
                                            <p:strVal val="#ppt_w"/>
                                          </p:val>
                                        </p:tav>
                                      </p:tavLst>
                                    </p:anim>
                                    <p:anim calcmode="lin" valueType="num">
                                      <p:cBhvr additive="base">
                                        <p:cTn dur="1000"/>
                                        <p:tgtEl>
                                          <p:spTgt spid="351"/>
                                        </p:tgtEl>
                                        <p:attrNameLst>
                                          <p:attrName>ppt_h</p:attrName>
                                        </p:attrNameLst>
                                      </p:cBhvr>
                                      <p:tavLst>
                                        <p:tav fmla="" tm="0">
                                          <p:val>
                                            <p:strVal val="0"/>
                                          </p:val>
                                        </p:tav>
                                        <p:tav fmla="" tm="100000">
                                          <p:val>
                                            <p:strVal val="#ppt_h"/>
                                          </p:val>
                                        </p:tav>
                                      </p:tavLst>
                                    </p:anim>
                                  </p:childTnLst>
                                </p:cTn>
                              </p:par>
                            </p:childTnLst>
                          </p:cTn>
                        </p:par>
                        <p:par>
                          <p:cTn fill="hold">
                            <p:stCondLst>
                              <p:cond delay="3000"/>
                            </p:stCondLst>
                            <p:childTnLst>
                              <p:par>
                                <p:cTn fill="hold" nodeType="afterEffect" presetClass="entr" presetID="23" presetSubtype="16">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0"/>
                                        <p:tgtEl>
                                          <p:spTgt spid="348"/>
                                        </p:tgtEl>
                                        <p:attrNameLst>
                                          <p:attrName>ppt_w</p:attrName>
                                        </p:attrNameLst>
                                      </p:cBhvr>
                                      <p:tavLst>
                                        <p:tav fmla="" tm="0">
                                          <p:val>
                                            <p:strVal val="0"/>
                                          </p:val>
                                        </p:tav>
                                        <p:tav fmla="" tm="100000">
                                          <p:val>
                                            <p:strVal val="#ppt_w"/>
                                          </p:val>
                                        </p:tav>
                                      </p:tavLst>
                                    </p:anim>
                                    <p:anim calcmode="lin" valueType="num">
                                      <p:cBhvr additive="base">
                                        <p:cTn dur="1000"/>
                                        <p:tgtEl>
                                          <p:spTgt spid="348"/>
                                        </p:tgtEl>
                                        <p:attrNameLst>
                                          <p:attrName>ppt_h</p:attrName>
                                        </p:attrNameLst>
                                      </p:cBhvr>
                                      <p:tavLst>
                                        <p:tav fmla="" tm="0">
                                          <p:val>
                                            <p:strVal val="0"/>
                                          </p:val>
                                        </p:tav>
                                        <p:tav fmla="" tm="100000">
                                          <p:val>
                                            <p:strVal val="#ppt_h"/>
                                          </p:val>
                                        </p:tav>
                                      </p:tavLst>
                                    </p:anim>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353"/>
                                        </p:tgtEl>
                                        <p:attrNameLst>
                                          <p:attrName>style.visibility</p:attrName>
                                        </p:attrNameLst>
                                      </p:cBhvr>
                                      <p:to>
                                        <p:strVal val="visible"/>
                                      </p:to>
                                    </p:set>
                                    <p:anim calcmode="lin" valueType="num">
                                      <p:cBhvr additive="base">
                                        <p:cTn dur="1000"/>
                                        <p:tgtEl>
                                          <p:spTgt spid="353"/>
                                        </p:tgtEl>
                                        <p:attrNameLst>
                                          <p:attrName>ppt_w</p:attrName>
                                        </p:attrNameLst>
                                      </p:cBhvr>
                                      <p:tavLst>
                                        <p:tav fmla="" tm="0">
                                          <p:val>
                                            <p:strVal val="0"/>
                                          </p:val>
                                        </p:tav>
                                        <p:tav fmla="" tm="100000">
                                          <p:val>
                                            <p:strVal val="#ppt_w"/>
                                          </p:val>
                                        </p:tav>
                                      </p:tavLst>
                                    </p:anim>
                                    <p:anim calcmode="lin" valueType="num">
                                      <p:cBhvr additive="base">
                                        <p:cTn dur="1000"/>
                                        <p:tgtEl>
                                          <p:spTgt spid="3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t/>
            </a:r>
            <a:endParaRPr/>
          </a:p>
        </p:txBody>
      </p:sp>
      <p:sp>
        <p:nvSpPr>
          <p:cNvPr id="359" name="Shape 359"/>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360" name="Shape 360"/>
          <p:cNvSpPr/>
          <p:nvPr/>
        </p:nvSpPr>
        <p:spPr>
          <a:xfrm>
            <a:off x="29390900" y="5201788"/>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p:nvPr/>
        </p:nvSpPr>
        <p:spPr>
          <a:xfrm>
            <a:off x="29390900" y="8086013"/>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62" name="Shape 362"/>
          <p:cNvGrpSpPr/>
          <p:nvPr/>
        </p:nvGrpSpPr>
        <p:grpSpPr>
          <a:xfrm>
            <a:off x="26618450" y="2559063"/>
            <a:ext cx="2117243" cy="7010475"/>
            <a:chOff x="10974050" y="3882238"/>
            <a:chExt cx="2117243" cy="7010475"/>
          </a:xfrm>
        </p:grpSpPr>
        <p:pic>
          <p:nvPicPr>
            <p:cNvPr id="363" name="Shape 363"/>
            <p:cNvPicPr preferRelativeResize="0"/>
            <p:nvPr/>
          </p:nvPicPr>
          <p:blipFill rotWithShape="1">
            <a:blip r:embed="rId3">
              <a:alphaModFix/>
            </a:blip>
            <a:srcRect b="0" l="0" r="0" t="0"/>
            <a:stretch/>
          </p:blipFill>
          <p:spPr>
            <a:xfrm>
              <a:off x="10974050" y="3882238"/>
              <a:ext cx="2117243" cy="7010475"/>
            </a:xfrm>
            <a:prstGeom prst="rect">
              <a:avLst/>
            </a:prstGeom>
            <a:noFill/>
            <a:ln>
              <a:noFill/>
            </a:ln>
          </p:spPr>
        </p:pic>
        <p:sp>
          <p:nvSpPr>
            <p:cNvPr id="364" name="Shape 364"/>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52267D"/>
                  </a:solidFill>
                  <a:latin typeface="Lato"/>
                  <a:ea typeface="Lato"/>
                  <a:cs typeface="Lato"/>
                  <a:sym typeface="Lato"/>
                </a:rPr>
                <a:t>1.1</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0.9</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1.0</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0.5</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2.2</a:t>
              </a:r>
              <a:endParaRPr b="1" sz="4800">
                <a:solidFill>
                  <a:srgbClr val="D36050"/>
                </a:solidFill>
                <a:latin typeface="Lato"/>
                <a:ea typeface="Lato"/>
                <a:cs typeface="Lato"/>
                <a:sym typeface="Lato"/>
              </a:endParaRPr>
            </a:p>
          </p:txBody>
        </p:sp>
      </p:grpSp>
      <p:sp>
        <p:nvSpPr>
          <p:cNvPr id="365" name="Shape 365"/>
          <p:cNvSpPr/>
          <p:nvPr/>
        </p:nvSpPr>
        <p:spPr>
          <a:xfrm>
            <a:off x="11550200" y="1953550"/>
            <a:ext cx="1375800" cy="60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txBox="1"/>
          <p:nvPr>
            <p:ph idx="2" type="body"/>
          </p:nvPr>
        </p:nvSpPr>
        <p:spPr>
          <a:xfrm>
            <a:off x="5656350" y="1282700"/>
            <a:ext cx="130713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Reconstruction Task</a:t>
            </a:r>
            <a:endParaRPr/>
          </a:p>
        </p:txBody>
      </p:sp>
      <p:grpSp>
        <p:nvGrpSpPr>
          <p:cNvPr id="367" name="Shape 367"/>
          <p:cNvGrpSpPr/>
          <p:nvPr/>
        </p:nvGrpSpPr>
        <p:grpSpPr>
          <a:xfrm>
            <a:off x="27599985" y="13193996"/>
            <a:ext cx="566100" cy="1874441"/>
            <a:chOff x="11114097" y="4933409"/>
            <a:chExt cx="566100" cy="1874441"/>
          </a:xfrm>
        </p:grpSpPr>
        <p:pic>
          <p:nvPicPr>
            <p:cNvPr id="368" name="Shape 368"/>
            <p:cNvPicPr preferRelativeResize="0"/>
            <p:nvPr/>
          </p:nvPicPr>
          <p:blipFill rotWithShape="1">
            <a:blip r:embed="rId3">
              <a:alphaModFix/>
            </a:blip>
            <a:srcRect b="0" l="0" r="0" t="0"/>
            <a:stretch/>
          </p:blipFill>
          <p:spPr>
            <a:xfrm>
              <a:off x="11114097" y="4933409"/>
              <a:ext cx="566100" cy="1874441"/>
            </a:xfrm>
            <a:prstGeom prst="rect">
              <a:avLst/>
            </a:prstGeom>
            <a:noFill/>
            <a:ln>
              <a:noFill/>
            </a:ln>
          </p:spPr>
        </p:pic>
        <p:sp>
          <p:nvSpPr>
            <p:cNvPr id="369" name="Shape 369"/>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pic>
        <p:nvPicPr>
          <p:cNvPr id="370" name="Shape 370"/>
          <p:cNvPicPr preferRelativeResize="0"/>
          <p:nvPr/>
        </p:nvPicPr>
        <p:blipFill>
          <a:blip r:embed="rId4">
            <a:alphaModFix/>
          </a:blip>
          <a:stretch>
            <a:fillRect/>
          </a:stretch>
        </p:blipFill>
        <p:spPr>
          <a:xfrm>
            <a:off x="607775" y="1060427"/>
            <a:ext cx="8270224" cy="11011785"/>
          </a:xfrm>
          <a:prstGeom prst="rect">
            <a:avLst/>
          </a:prstGeom>
          <a:noFill/>
          <a:ln>
            <a:noFill/>
          </a:ln>
        </p:spPr>
      </p:pic>
      <p:pic>
        <p:nvPicPr>
          <p:cNvPr id="371" name="Shape 371"/>
          <p:cNvPicPr preferRelativeResize="0"/>
          <p:nvPr/>
        </p:nvPicPr>
        <p:blipFill>
          <a:blip r:embed="rId5">
            <a:alphaModFix/>
          </a:blip>
          <a:stretch>
            <a:fillRect/>
          </a:stretch>
        </p:blipFill>
        <p:spPr>
          <a:xfrm>
            <a:off x="15707850" y="1024792"/>
            <a:ext cx="8270225" cy="11047432"/>
          </a:xfrm>
          <a:prstGeom prst="rect">
            <a:avLst/>
          </a:prstGeom>
          <a:noFill/>
          <a:ln>
            <a:noFill/>
          </a:ln>
        </p:spPr>
      </p:pic>
      <p:sp>
        <p:nvSpPr>
          <p:cNvPr id="372" name="Shape 372"/>
          <p:cNvSpPr/>
          <p:nvPr/>
        </p:nvSpPr>
        <p:spPr>
          <a:xfrm>
            <a:off x="8823200" y="2365750"/>
            <a:ext cx="6829800" cy="97065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Original Image</a:t>
            </a:r>
            <a:endParaRPr sz="3600">
              <a:solidFill>
                <a:srgbClr val="52267D"/>
              </a:solidFill>
              <a:latin typeface="Lato Light"/>
              <a:ea typeface="Lato Light"/>
              <a:cs typeface="Lato Light"/>
              <a:sym typeface="Lato Light"/>
            </a:endParaRPr>
          </a:p>
          <a:p>
            <a:pPr indent="0" lvl="0" marL="0" marR="0" rtl="0" algn="ctr">
              <a:lnSpc>
                <a:spcPct val="100000"/>
              </a:lnSpc>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marR="0" rtl="0" algn="ctr">
              <a:lnSpc>
                <a:spcPct val="100000"/>
              </a:lnSpc>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marR="0" rtl="0" algn="ctr">
              <a:lnSpc>
                <a:spcPct val="100000"/>
              </a:lnSpc>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marR="0" rtl="0" algn="ctr">
              <a:lnSpc>
                <a:spcPct val="100000"/>
              </a:lnSpc>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Face Embedding : 50 floats</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Face Embedding : 1 floats</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rgbClr val="52267D"/>
              </a:buClr>
              <a:buSzPts val="3600"/>
              <a:buFont typeface="Lato Light"/>
              <a:buNone/>
            </a:pPr>
            <a:r>
              <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Face Embedding : </a:t>
            </a:r>
            <a:r>
              <a:rPr b="1" lang="en-US" sz="3600">
                <a:solidFill>
                  <a:srgbClr val="52267D"/>
                </a:solidFill>
                <a:latin typeface="Lato"/>
                <a:ea typeface="Lato"/>
                <a:cs typeface="Lato"/>
                <a:sym typeface="Lato"/>
              </a:rPr>
              <a:t>0</a:t>
            </a:r>
            <a:r>
              <a:rPr lang="en-US" sz="3600">
                <a:solidFill>
                  <a:srgbClr val="52267D"/>
                </a:solidFill>
                <a:latin typeface="Lato Light"/>
                <a:ea typeface="Lato Light"/>
                <a:cs typeface="Lato Light"/>
                <a:sym typeface="Lato Light"/>
              </a:rPr>
              <a:t> float</a:t>
            </a:r>
            <a:endParaRPr sz="3600">
              <a:solidFill>
                <a:srgbClr val="52267D"/>
              </a:solidFill>
              <a:latin typeface="Lato Light"/>
              <a:ea typeface="Lato Light"/>
              <a:cs typeface="Lato Light"/>
              <a:sym typeface="Lato Light"/>
            </a:endParaRPr>
          </a:p>
        </p:txBody>
      </p:sp>
      <p:sp>
        <p:nvSpPr>
          <p:cNvPr id="373" name="Shape 373"/>
          <p:cNvSpPr/>
          <p:nvPr/>
        </p:nvSpPr>
        <p:spPr>
          <a:xfrm>
            <a:off x="607773" y="199650"/>
            <a:ext cx="8270100" cy="863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New Faces (ie Test Set)</a:t>
            </a:r>
            <a:endParaRPr/>
          </a:p>
        </p:txBody>
      </p:sp>
      <p:sp>
        <p:nvSpPr>
          <p:cNvPr id="374" name="Shape 374"/>
          <p:cNvSpPr/>
          <p:nvPr/>
        </p:nvSpPr>
        <p:spPr>
          <a:xfrm>
            <a:off x="15707910" y="199650"/>
            <a:ext cx="8270100" cy="863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New and Unrelated Images</a:t>
            </a:r>
            <a:endParaRPr/>
          </a:p>
        </p:txBody>
      </p:sp>
      <p:sp>
        <p:nvSpPr>
          <p:cNvPr id="375" name="Shape 375"/>
          <p:cNvSpPr/>
          <p:nvPr/>
        </p:nvSpPr>
        <p:spPr>
          <a:xfrm>
            <a:off x="498250" y="12072225"/>
            <a:ext cx="8270100" cy="6657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52267D"/>
              </a:buClr>
              <a:buSzPts val="3600"/>
              <a:buFont typeface="Lato Light"/>
              <a:buNone/>
            </a:pPr>
            <a:r>
              <a:rPr lang="en-US" sz="3600">
                <a:solidFill>
                  <a:srgbClr val="52267D"/>
                </a:solidFill>
                <a:latin typeface="Lato Light"/>
                <a:ea typeface="Lato Light"/>
                <a:cs typeface="Lato Light"/>
                <a:sym typeface="Lato Light"/>
              </a:rPr>
              <a:t>Overfitting on faces?</a:t>
            </a:r>
            <a:endParaRPr/>
          </a:p>
        </p:txBody>
      </p:sp>
      <p:sp>
        <p:nvSpPr>
          <p:cNvPr id="376" name="Shape 376"/>
          <p:cNvSpPr txBox="1"/>
          <p:nvPr/>
        </p:nvSpPr>
        <p:spPr>
          <a:xfrm>
            <a:off x="16927265" y="11970000"/>
            <a:ext cx="5831400" cy="193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5000">
                <a:solidFill>
                  <a:srgbClr val="52267D"/>
                </a:solidFill>
                <a:latin typeface="Lato Black"/>
                <a:ea typeface="Lato Black"/>
                <a:cs typeface="Lato Black"/>
                <a:sym typeface="Lato Black"/>
              </a:rPr>
              <a:t>&gt; Tunnel Effect &lt;</a:t>
            </a:r>
            <a:endParaRPr sz="5000">
              <a:solidFill>
                <a:srgbClr val="52267D"/>
              </a:solidFill>
              <a:latin typeface="Lato Black"/>
              <a:ea typeface="Lato Black"/>
              <a:cs typeface="Lato Black"/>
              <a:sym typeface="Lato Black"/>
            </a:endParaRPr>
          </a:p>
        </p:txBody>
      </p:sp>
      <p:pic>
        <p:nvPicPr>
          <p:cNvPr id="377" name="Shape 377"/>
          <p:cNvPicPr preferRelativeResize="0"/>
          <p:nvPr/>
        </p:nvPicPr>
        <p:blipFill>
          <a:blip r:embed="rId6">
            <a:alphaModFix/>
          </a:blip>
          <a:stretch>
            <a:fillRect/>
          </a:stretch>
        </p:blipFill>
        <p:spPr>
          <a:xfrm>
            <a:off x="9104950" y="11437575"/>
            <a:ext cx="6174101" cy="193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1000"/>
                                        <p:tgtEl>
                                          <p:spTgt spid="371"/>
                                        </p:tgtEl>
                                        <p:attrNameLst>
                                          <p:attrName>ppt_w</p:attrName>
                                        </p:attrNameLst>
                                      </p:cBhvr>
                                      <p:tavLst>
                                        <p:tav fmla="" tm="0">
                                          <p:val>
                                            <p:strVal val="0"/>
                                          </p:val>
                                        </p:tav>
                                        <p:tav fmla="" tm="100000">
                                          <p:val>
                                            <p:strVal val="#ppt_w"/>
                                          </p:val>
                                        </p:tav>
                                      </p:tavLst>
                                    </p:anim>
                                    <p:anim calcmode="lin" valueType="num">
                                      <p:cBhvr additive="base">
                                        <p:cTn dur="1000"/>
                                        <p:tgtEl>
                                          <p:spTgt spid="37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1000"/>
                                        <p:tgtEl>
                                          <p:spTgt spid="374"/>
                                        </p:tgtEl>
                                        <p:attrNameLst>
                                          <p:attrName>ppt_w</p:attrName>
                                        </p:attrNameLst>
                                      </p:cBhvr>
                                      <p:tavLst>
                                        <p:tav fmla="" tm="0">
                                          <p:val>
                                            <p:strVal val="0"/>
                                          </p:val>
                                        </p:tav>
                                        <p:tav fmla="" tm="100000">
                                          <p:val>
                                            <p:strVal val="#ppt_w"/>
                                          </p:val>
                                        </p:tav>
                                      </p:tavLst>
                                    </p:anim>
                                    <p:anim calcmode="lin" valueType="num">
                                      <p:cBhvr additive="base">
                                        <p:cTn dur="1000"/>
                                        <p:tgtEl>
                                          <p:spTgt spid="37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7"/>
                                        </p:tgtEl>
                                        <p:attrNameLst>
                                          <p:attrName>style.visibility</p:attrName>
                                        </p:attrNameLst>
                                      </p:cBhvr>
                                      <p:to>
                                        <p:strVal val="visible"/>
                                      </p:to>
                                    </p:set>
                                    <p:anim calcmode="lin" valueType="num">
                                      <p:cBhvr additive="base">
                                        <p:cTn dur="1000"/>
                                        <p:tgtEl>
                                          <p:spTgt spid="377"/>
                                        </p:tgtEl>
                                        <p:attrNameLst>
                                          <p:attrName>ppt_w</p:attrName>
                                        </p:attrNameLst>
                                      </p:cBhvr>
                                      <p:tavLst>
                                        <p:tav fmla="" tm="0">
                                          <p:val>
                                            <p:strVal val="0"/>
                                          </p:val>
                                        </p:tav>
                                        <p:tav fmla="" tm="100000">
                                          <p:val>
                                            <p:strVal val="#ppt_w"/>
                                          </p:val>
                                        </p:tav>
                                      </p:tavLst>
                                    </p:anim>
                                    <p:anim calcmode="lin" valueType="num">
                                      <p:cBhvr additive="base">
                                        <p:cTn dur="1000"/>
                                        <p:tgtEl>
                                          <p:spTgt spid="37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1000"/>
                                        <p:tgtEl>
                                          <p:spTgt spid="376"/>
                                        </p:tgtEl>
                                        <p:attrNameLst>
                                          <p:attrName>ppt_w</p:attrName>
                                        </p:attrNameLst>
                                      </p:cBhvr>
                                      <p:tavLst>
                                        <p:tav fmla="" tm="0">
                                          <p:val>
                                            <p:strVal val="0"/>
                                          </p:val>
                                        </p:tav>
                                        <p:tav fmla="" tm="100000">
                                          <p:val>
                                            <p:strVal val="#ppt_w"/>
                                          </p:val>
                                        </p:tav>
                                      </p:tavLst>
                                    </p:anim>
                                    <p:anim calcmode="lin" valueType="num">
                                      <p:cBhvr additive="base">
                                        <p:cTn dur="1000"/>
                                        <p:tgtEl>
                                          <p:spTgt spid="37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Shape 382"/>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383" name="Shape 383"/>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Tunnel Effect</a:t>
            </a:r>
            <a:endParaRPr/>
          </a:p>
          <a:p>
            <a:pPr indent="0" lvl="0" marL="0">
              <a:spcBef>
                <a:spcPts val="0"/>
              </a:spcBef>
              <a:spcAft>
                <a:spcPts val="0"/>
              </a:spcAft>
              <a:buNone/>
            </a:pPr>
            <a:r>
              <a:rPr lang="en-US"/>
              <a:t>Why?</a:t>
            </a:r>
            <a:endParaRPr/>
          </a:p>
          <a:p>
            <a:pPr indent="0" lvl="0" marL="0" rtl="0">
              <a:spcBef>
                <a:spcPts val="0"/>
              </a:spcBef>
              <a:spcAft>
                <a:spcPts val="0"/>
              </a:spcAft>
              <a:buNone/>
            </a:pPr>
            <a:r>
              <a:rPr lang="en-US"/>
              <a:t>How did this happen?</a:t>
            </a:r>
            <a:endParaRPr/>
          </a:p>
        </p:txBody>
      </p:sp>
      <p:sp>
        <p:nvSpPr>
          <p:cNvPr id="384" name="Shape 384"/>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85" name="Shape 385"/>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pic>
        <p:nvPicPr>
          <p:cNvPr id="386" name="Shape 386"/>
          <p:cNvPicPr preferRelativeResize="0"/>
          <p:nvPr/>
        </p:nvPicPr>
        <p:blipFill>
          <a:blip r:embed="rId3">
            <a:alphaModFix/>
          </a:blip>
          <a:stretch>
            <a:fillRect/>
          </a:stretch>
        </p:blipFill>
        <p:spPr>
          <a:xfrm>
            <a:off x="2372893" y="3508737"/>
            <a:ext cx="19638075" cy="7855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Shape 391"/>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t/>
            </a:r>
            <a:endParaRPr/>
          </a:p>
        </p:txBody>
      </p:sp>
      <p:sp>
        <p:nvSpPr>
          <p:cNvPr id="392" name="Shape 392"/>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393" name="Shape 393"/>
          <p:cNvSpPr/>
          <p:nvPr/>
        </p:nvSpPr>
        <p:spPr>
          <a:xfrm rot="5400000">
            <a:off x="4004400" y="6638650"/>
            <a:ext cx="6879600" cy="1497600"/>
          </a:xfrm>
          <a:prstGeom prst="trapezoid">
            <a:avLst>
              <a:gd fmla="val 3682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Shape 394"/>
          <p:cNvSpPr/>
          <p:nvPr/>
        </p:nvSpPr>
        <p:spPr>
          <a:xfrm rot="5400000">
            <a:off x="8052338" y="4952825"/>
            <a:ext cx="2674200" cy="19779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5" name="Shape 395"/>
          <p:cNvSpPr/>
          <p:nvPr/>
        </p:nvSpPr>
        <p:spPr>
          <a:xfrm rot="5400000">
            <a:off x="8052338" y="7837050"/>
            <a:ext cx="2674200" cy="1977900"/>
          </a:xfrm>
          <a:prstGeom prst="trapezoid">
            <a:avLst>
              <a:gd fmla="val 2959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6" name="Shape 396"/>
          <p:cNvSpPr/>
          <p:nvPr/>
        </p:nvSpPr>
        <p:spPr>
          <a:xfrm>
            <a:off x="29390900" y="5201788"/>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7" name="Shape 397"/>
          <p:cNvSpPr/>
          <p:nvPr/>
        </p:nvSpPr>
        <p:spPr>
          <a:xfrm>
            <a:off x="29390900" y="8086013"/>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8" name="Shape 398"/>
          <p:cNvSpPr/>
          <p:nvPr/>
        </p:nvSpPr>
        <p:spPr>
          <a:xfrm flipH="1" rot="-5400000">
            <a:off x="12383375" y="5535100"/>
            <a:ext cx="6879600" cy="3704700"/>
          </a:xfrm>
          <a:prstGeom prst="trapezoid">
            <a:avLst>
              <a:gd fmla="val 3361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99" name="Shape 399"/>
          <p:cNvGrpSpPr/>
          <p:nvPr/>
        </p:nvGrpSpPr>
        <p:grpSpPr>
          <a:xfrm>
            <a:off x="26618450" y="2559063"/>
            <a:ext cx="2117243" cy="7010475"/>
            <a:chOff x="10974050" y="3882238"/>
            <a:chExt cx="2117243" cy="7010475"/>
          </a:xfrm>
        </p:grpSpPr>
        <p:pic>
          <p:nvPicPr>
            <p:cNvPr id="400" name="Shape 400"/>
            <p:cNvPicPr preferRelativeResize="0"/>
            <p:nvPr/>
          </p:nvPicPr>
          <p:blipFill rotWithShape="1">
            <a:blip r:embed="rId3">
              <a:alphaModFix/>
            </a:blip>
            <a:srcRect b="0" l="0" r="0" t="0"/>
            <a:stretch/>
          </p:blipFill>
          <p:spPr>
            <a:xfrm>
              <a:off x="10974050" y="3882238"/>
              <a:ext cx="2117243" cy="7010475"/>
            </a:xfrm>
            <a:prstGeom prst="rect">
              <a:avLst/>
            </a:prstGeom>
            <a:noFill/>
            <a:ln>
              <a:noFill/>
            </a:ln>
          </p:spPr>
        </p:pic>
        <p:sp>
          <p:nvSpPr>
            <p:cNvPr id="401" name="Shape 401"/>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52267D"/>
                  </a:solidFill>
                  <a:latin typeface="Lato"/>
                  <a:ea typeface="Lato"/>
                  <a:cs typeface="Lato"/>
                  <a:sym typeface="Lato"/>
                </a:rPr>
                <a:t>1.1</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0.9</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1.0</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0.5</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2.2</a:t>
              </a:r>
              <a:endParaRPr b="1" sz="4800">
                <a:solidFill>
                  <a:srgbClr val="D36050"/>
                </a:solidFill>
                <a:latin typeface="Lato"/>
                <a:ea typeface="Lato"/>
                <a:cs typeface="Lato"/>
                <a:sym typeface="Lato"/>
              </a:endParaRPr>
            </a:p>
          </p:txBody>
        </p:sp>
      </p:grpSp>
      <p:sp>
        <p:nvSpPr>
          <p:cNvPr id="402" name="Shape 402"/>
          <p:cNvSpPr txBox="1"/>
          <p:nvPr/>
        </p:nvSpPr>
        <p:spPr>
          <a:xfrm>
            <a:off x="6145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Encoder</a:t>
            </a:r>
            <a:endParaRPr sz="4800"/>
          </a:p>
        </p:txBody>
      </p:sp>
      <p:sp>
        <p:nvSpPr>
          <p:cNvPr id="403" name="Shape 403"/>
          <p:cNvSpPr txBox="1"/>
          <p:nvPr/>
        </p:nvSpPr>
        <p:spPr>
          <a:xfrm>
            <a:off x="13134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Decoder</a:t>
            </a:r>
            <a:endParaRPr sz="4800"/>
          </a:p>
        </p:txBody>
      </p:sp>
      <p:sp>
        <p:nvSpPr>
          <p:cNvPr id="404" name="Shape 404"/>
          <p:cNvSpPr/>
          <p:nvPr/>
        </p:nvSpPr>
        <p:spPr>
          <a:xfrm>
            <a:off x="11550200" y="1953550"/>
            <a:ext cx="1375800" cy="60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txBox="1"/>
          <p:nvPr>
            <p:ph idx="2" type="body"/>
          </p:nvPr>
        </p:nvSpPr>
        <p:spPr>
          <a:xfrm>
            <a:off x="5656350" y="1282700"/>
            <a:ext cx="130713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Diving into the network</a:t>
            </a:r>
            <a:endParaRPr/>
          </a:p>
        </p:txBody>
      </p:sp>
      <p:sp>
        <p:nvSpPr>
          <p:cNvPr id="406" name="Shape 406"/>
          <p:cNvSpPr/>
          <p:nvPr/>
        </p:nvSpPr>
        <p:spPr>
          <a:xfrm rot="5400000">
            <a:off x="5120300" y="5559550"/>
            <a:ext cx="6846900" cy="36693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07" name="Shape 407"/>
          <p:cNvGrpSpPr/>
          <p:nvPr/>
        </p:nvGrpSpPr>
        <p:grpSpPr>
          <a:xfrm>
            <a:off x="27599985" y="13193996"/>
            <a:ext cx="566100" cy="1874441"/>
            <a:chOff x="11114097" y="4933409"/>
            <a:chExt cx="566100" cy="1874441"/>
          </a:xfrm>
        </p:grpSpPr>
        <p:pic>
          <p:nvPicPr>
            <p:cNvPr id="408" name="Shape 408"/>
            <p:cNvPicPr preferRelativeResize="0"/>
            <p:nvPr/>
          </p:nvPicPr>
          <p:blipFill rotWithShape="1">
            <a:blip r:embed="rId3">
              <a:alphaModFix/>
            </a:blip>
            <a:srcRect b="0" l="0" r="0" t="0"/>
            <a:stretch/>
          </p:blipFill>
          <p:spPr>
            <a:xfrm>
              <a:off x="11114097" y="4933409"/>
              <a:ext cx="566100" cy="1874441"/>
            </a:xfrm>
            <a:prstGeom prst="rect">
              <a:avLst/>
            </a:prstGeom>
            <a:noFill/>
            <a:ln>
              <a:noFill/>
            </a:ln>
          </p:spPr>
        </p:pic>
        <p:sp>
          <p:nvSpPr>
            <p:cNvPr id="409" name="Shape 409"/>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pic>
        <p:nvPicPr>
          <p:cNvPr id="410" name="Shape 410"/>
          <p:cNvPicPr preferRelativeResize="0"/>
          <p:nvPr/>
        </p:nvPicPr>
        <p:blipFill rotWithShape="1">
          <a:blip r:embed="rId4">
            <a:alphaModFix/>
          </a:blip>
          <a:srcRect b="75765" l="0" r="66789" t="0"/>
          <a:stretch/>
        </p:blipFill>
        <p:spPr>
          <a:xfrm>
            <a:off x="596375" y="4525325"/>
            <a:ext cx="5891526" cy="5724253"/>
          </a:xfrm>
          <a:prstGeom prst="rect">
            <a:avLst/>
          </a:prstGeom>
          <a:noFill/>
          <a:ln>
            <a:noFill/>
          </a:ln>
        </p:spPr>
      </p:pic>
      <p:pic>
        <p:nvPicPr>
          <p:cNvPr id="411" name="Shape 411"/>
          <p:cNvPicPr preferRelativeResize="0"/>
          <p:nvPr/>
        </p:nvPicPr>
        <p:blipFill rotWithShape="1">
          <a:blip r:embed="rId4">
            <a:alphaModFix/>
          </a:blip>
          <a:srcRect b="49794" l="0" r="65951" t="24828"/>
          <a:stretch/>
        </p:blipFill>
        <p:spPr>
          <a:xfrm>
            <a:off x="17981950" y="4532075"/>
            <a:ext cx="5768078" cy="5724249"/>
          </a:xfrm>
          <a:prstGeom prst="rect">
            <a:avLst/>
          </a:prstGeom>
          <a:noFill/>
          <a:ln>
            <a:noFill/>
          </a:ln>
        </p:spPr>
      </p:pic>
      <p:grpSp>
        <p:nvGrpSpPr>
          <p:cNvPr id="412" name="Shape 412"/>
          <p:cNvGrpSpPr/>
          <p:nvPr/>
        </p:nvGrpSpPr>
        <p:grpSpPr>
          <a:xfrm>
            <a:off x="11749635" y="7892346"/>
            <a:ext cx="566100" cy="1874441"/>
            <a:chOff x="11114097" y="4933409"/>
            <a:chExt cx="566100" cy="1874441"/>
          </a:xfrm>
        </p:grpSpPr>
        <p:pic>
          <p:nvPicPr>
            <p:cNvPr id="413" name="Shape 413"/>
            <p:cNvPicPr preferRelativeResize="0"/>
            <p:nvPr/>
          </p:nvPicPr>
          <p:blipFill rotWithShape="1">
            <a:blip r:embed="rId3">
              <a:alphaModFix/>
            </a:blip>
            <a:srcRect b="0" l="0" r="0" t="0"/>
            <a:stretch/>
          </p:blipFill>
          <p:spPr>
            <a:xfrm>
              <a:off x="11114097" y="4933409"/>
              <a:ext cx="566100" cy="1874441"/>
            </a:xfrm>
            <a:prstGeom prst="rect">
              <a:avLst/>
            </a:prstGeom>
            <a:noFill/>
            <a:ln>
              <a:noFill/>
            </a:ln>
          </p:spPr>
        </p:pic>
        <p:sp>
          <p:nvSpPr>
            <p:cNvPr id="414" name="Shape 414"/>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cxnSp>
        <p:nvCxnSpPr>
          <p:cNvPr id="415" name="Shape 415"/>
          <p:cNvCxnSpPr>
            <a:stCxn id="414" idx="3"/>
          </p:cNvCxnSpPr>
          <p:nvPr/>
        </p:nvCxnSpPr>
        <p:spPr>
          <a:xfrm flipH="1" rot="10800000">
            <a:off x="12280468" y="7387342"/>
            <a:ext cx="1690500" cy="1479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16" name="Shape 416"/>
          <p:cNvCxnSpPr>
            <a:endCxn id="414" idx="1"/>
          </p:cNvCxnSpPr>
          <p:nvPr/>
        </p:nvCxnSpPr>
        <p:spPr>
          <a:xfrm>
            <a:off x="10374568" y="8800342"/>
            <a:ext cx="1410300" cy="66600"/>
          </a:xfrm>
          <a:prstGeom prst="curvedConnector3">
            <a:avLst>
              <a:gd fmla="val 50000" name="adj1"/>
            </a:avLst>
          </a:prstGeom>
          <a:noFill/>
          <a:ln cap="flat" cmpd="sng" w="9525">
            <a:solidFill>
              <a:schemeClr val="dk2"/>
            </a:solidFill>
            <a:prstDash val="solid"/>
            <a:round/>
            <a:headEnd len="med" w="med" type="none"/>
            <a:tailEnd len="med" w="med" type="none"/>
          </a:ln>
        </p:spPr>
      </p:cxnSp>
      <p:pic>
        <p:nvPicPr>
          <p:cNvPr id="417" name="Shape 417"/>
          <p:cNvPicPr preferRelativeResize="0"/>
          <p:nvPr/>
        </p:nvPicPr>
        <p:blipFill>
          <a:blip r:embed="rId5">
            <a:alphaModFix/>
          </a:blip>
          <a:stretch>
            <a:fillRect/>
          </a:stretch>
        </p:blipFill>
        <p:spPr>
          <a:xfrm rot="-933482">
            <a:off x="4625274" y="1311925"/>
            <a:ext cx="17000900" cy="121645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Shape 422"/>
          <p:cNvSpPr/>
          <p:nvPr/>
        </p:nvSpPr>
        <p:spPr>
          <a:xfrm rot="5400000">
            <a:off x="1641050" y="5031625"/>
            <a:ext cx="8549400" cy="75027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424" name="Shape 424"/>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The Encoder: CNN</a:t>
            </a:r>
            <a:endParaRPr/>
          </a:p>
        </p:txBody>
      </p:sp>
      <p:sp>
        <p:nvSpPr>
          <p:cNvPr id="425" name="Shape 425"/>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26" name="Shape 426"/>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pic>
        <p:nvPicPr>
          <p:cNvPr id="427" name="Shape 427"/>
          <p:cNvPicPr preferRelativeResize="0"/>
          <p:nvPr/>
        </p:nvPicPr>
        <p:blipFill>
          <a:blip r:embed="rId3">
            <a:alphaModFix/>
          </a:blip>
          <a:stretch>
            <a:fillRect/>
          </a:stretch>
        </p:blipFill>
        <p:spPr>
          <a:xfrm>
            <a:off x="14360569" y="7628800"/>
            <a:ext cx="9790281" cy="5625929"/>
          </a:xfrm>
          <a:prstGeom prst="rect">
            <a:avLst/>
          </a:prstGeom>
          <a:noFill/>
          <a:ln>
            <a:noFill/>
          </a:ln>
        </p:spPr>
      </p:pic>
      <p:pic>
        <p:nvPicPr>
          <p:cNvPr id="428" name="Shape 428"/>
          <p:cNvPicPr preferRelativeResize="0"/>
          <p:nvPr/>
        </p:nvPicPr>
        <p:blipFill rotWithShape="1">
          <a:blip r:embed="rId4">
            <a:alphaModFix/>
          </a:blip>
          <a:srcRect b="2771" l="0" r="20854" t="0"/>
          <a:stretch/>
        </p:blipFill>
        <p:spPr>
          <a:xfrm>
            <a:off x="267950" y="5700350"/>
            <a:ext cx="9356475" cy="5902175"/>
          </a:xfrm>
          <a:prstGeom prst="rect">
            <a:avLst/>
          </a:prstGeom>
          <a:noFill/>
          <a:ln>
            <a:noFill/>
          </a:ln>
        </p:spPr>
      </p:pic>
      <p:sp>
        <p:nvSpPr>
          <p:cNvPr id="429" name="Shape 429"/>
          <p:cNvSpPr txBox="1"/>
          <p:nvPr/>
        </p:nvSpPr>
        <p:spPr>
          <a:xfrm>
            <a:off x="2424050" y="4510300"/>
            <a:ext cx="6890700" cy="104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52267D"/>
                </a:solidFill>
                <a:latin typeface="Lato Light"/>
                <a:ea typeface="Lato Light"/>
                <a:cs typeface="Lato Light"/>
                <a:sym typeface="Lato Light"/>
              </a:rPr>
              <a:t>Convolutional Neural Network</a:t>
            </a:r>
            <a:endParaRPr>
              <a:solidFill>
                <a:schemeClr val="dk1"/>
              </a:solidFill>
            </a:endParaRPr>
          </a:p>
        </p:txBody>
      </p:sp>
      <p:sp>
        <p:nvSpPr>
          <p:cNvPr id="430" name="Shape 430"/>
          <p:cNvSpPr txBox="1"/>
          <p:nvPr/>
        </p:nvSpPr>
        <p:spPr>
          <a:xfrm>
            <a:off x="18056200" y="11054025"/>
            <a:ext cx="44097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52267D"/>
                </a:solidFill>
                <a:latin typeface="Lato Light"/>
                <a:ea typeface="Lato Light"/>
                <a:cs typeface="Lato Light"/>
                <a:sym typeface="Lato Light"/>
              </a:rPr>
              <a:t>Convolution Layer</a:t>
            </a:r>
            <a:endParaRPr>
              <a:solidFill>
                <a:schemeClr val="dk1"/>
              </a:solidFill>
            </a:endParaRPr>
          </a:p>
        </p:txBody>
      </p:sp>
      <p:pic>
        <p:nvPicPr>
          <p:cNvPr id="431" name="Shape 431"/>
          <p:cNvPicPr preferRelativeResize="0"/>
          <p:nvPr/>
        </p:nvPicPr>
        <p:blipFill>
          <a:blip r:embed="rId5">
            <a:alphaModFix/>
          </a:blip>
          <a:stretch>
            <a:fillRect/>
          </a:stretch>
        </p:blipFill>
        <p:spPr>
          <a:xfrm>
            <a:off x="14794373" y="2172998"/>
            <a:ext cx="9356475" cy="3411000"/>
          </a:xfrm>
          <a:prstGeom prst="rect">
            <a:avLst/>
          </a:prstGeom>
          <a:noFill/>
          <a:ln>
            <a:noFill/>
          </a:ln>
        </p:spPr>
      </p:pic>
      <p:sp>
        <p:nvSpPr>
          <p:cNvPr id="432" name="Shape 432"/>
          <p:cNvSpPr txBox="1"/>
          <p:nvPr/>
        </p:nvSpPr>
        <p:spPr>
          <a:xfrm>
            <a:off x="19061700" y="910100"/>
            <a:ext cx="3000000" cy="20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52267D"/>
                </a:solidFill>
                <a:latin typeface="Lato Light"/>
                <a:ea typeface="Lato Light"/>
                <a:cs typeface="Lato Light"/>
                <a:sym typeface="Lato Light"/>
              </a:rPr>
              <a:t>Max-pooling layer</a:t>
            </a:r>
            <a:endParaRPr>
              <a:solidFill>
                <a:schemeClr val="dk1"/>
              </a:solidFill>
            </a:endParaRPr>
          </a:p>
        </p:txBody>
      </p:sp>
      <p:cxnSp>
        <p:nvCxnSpPr>
          <p:cNvPr id="433" name="Shape 433"/>
          <p:cNvCxnSpPr>
            <a:endCxn id="430" idx="1"/>
          </p:cNvCxnSpPr>
          <p:nvPr/>
        </p:nvCxnSpPr>
        <p:spPr>
          <a:xfrm>
            <a:off x="3463000" y="11511525"/>
            <a:ext cx="14593200" cy="1042500"/>
          </a:xfrm>
          <a:prstGeom prst="curvedConnector3">
            <a:avLst>
              <a:gd fmla="val 8615" name="adj1"/>
            </a:avLst>
          </a:prstGeom>
          <a:noFill/>
          <a:ln cap="flat" cmpd="sng" w="38100">
            <a:solidFill>
              <a:schemeClr val="dk2"/>
            </a:solidFill>
            <a:prstDash val="solid"/>
            <a:round/>
            <a:headEnd len="med" w="med" type="none"/>
            <a:tailEnd len="med" w="med" type="none"/>
          </a:ln>
        </p:spPr>
      </p:cxnSp>
      <p:cxnSp>
        <p:nvCxnSpPr>
          <p:cNvPr id="434" name="Shape 434"/>
          <p:cNvCxnSpPr>
            <a:endCxn id="431" idx="1"/>
          </p:cNvCxnSpPr>
          <p:nvPr/>
        </p:nvCxnSpPr>
        <p:spPr>
          <a:xfrm flipH="1" rot="10800000">
            <a:off x="6101273" y="3878498"/>
            <a:ext cx="8693100" cy="2047200"/>
          </a:xfrm>
          <a:prstGeom prst="curvedConnector3">
            <a:avLst>
              <a:gd fmla="val 41019" name="adj1"/>
            </a:avLst>
          </a:prstGeom>
          <a:noFill/>
          <a:ln cap="flat" cmpd="sng" w="38100">
            <a:solidFill>
              <a:schemeClr val="dk2"/>
            </a:solidFill>
            <a:prstDash val="solid"/>
            <a:round/>
            <a:headEnd len="med" w="med" type="none"/>
            <a:tailEnd len="med" w="med" type="none"/>
          </a:ln>
        </p:spPr>
      </p:cxnSp>
      <p:pic>
        <p:nvPicPr>
          <p:cNvPr id="435" name="Shape 435"/>
          <p:cNvPicPr preferRelativeResize="0"/>
          <p:nvPr/>
        </p:nvPicPr>
        <p:blipFill rotWithShape="1">
          <a:blip r:embed="rId6">
            <a:alphaModFix/>
          </a:blip>
          <a:srcRect b="75765" l="0" r="66789" t="0"/>
          <a:stretch/>
        </p:blipFill>
        <p:spPr>
          <a:xfrm>
            <a:off x="391625" y="382325"/>
            <a:ext cx="3389101" cy="3292874"/>
          </a:xfrm>
          <a:prstGeom prst="rect">
            <a:avLst/>
          </a:prstGeom>
          <a:noFill/>
          <a:ln>
            <a:noFill/>
          </a:ln>
        </p:spPr>
      </p:pic>
      <p:cxnSp>
        <p:nvCxnSpPr>
          <p:cNvPr id="436" name="Shape 436"/>
          <p:cNvCxnSpPr>
            <a:stCxn id="435" idx="2"/>
          </p:cNvCxnSpPr>
          <p:nvPr/>
        </p:nvCxnSpPr>
        <p:spPr>
          <a:xfrm flipH="1">
            <a:off x="2061276" y="3675199"/>
            <a:ext cx="24900" cy="2188800"/>
          </a:xfrm>
          <a:prstGeom prst="straightConnector1">
            <a:avLst/>
          </a:prstGeom>
          <a:noFill/>
          <a:ln cap="flat" cmpd="sng" w="76200">
            <a:solidFill>
              <a:schemeClr val="dk2"/>
            </a:solidFill>
            <a:prstDash val="solid"/>
            <a:round/>
            <a:headEnd len="med" w="med" type="none"/>
            <a:tailEnd len="med" w="med" type="triangle"/>
          </a:ln>
        </p:spPr>
      </p:cxnSp>
      <p:pic>
        <p:nvPicPr>
          <p:cNvPr id="437" name="Shape 437"/>
          <p:cNvPicPr preferRelativeResize="0"/>
          <p:nvPr/>
        </p:nvPicPr>
        <p:blipFill rotWithShape="1">
          <a:blip r:embed="rId7">
            <a:alphaModFix/>
          </a:blip>
          <a:srcRect b="0" l="0" r="87340" t="0"/>
          <a:stretch/>
        </p:blipFill>
        <p:spPr>
          <a:xfrm>
            <a:off x="28014966" y="8736263"/>
            <a:ext cx="1748850" cy="3411000"/>
          </a:xfrm>
          <a:prstGeom prst="rect">
            <a:avLst/>
          </a:prstGeom>
          <a:noFill/>
          <a:ln>
            <a:noFill/>
          </a:ln>
        </p:spPr>
      </p:pic>
      <p:sp>
        <p:nvSpPr>
          <p:cNvPr id="438" name="Shape 438"/>
          <p:cNvSpPr txBox="1"/>
          <p:nvPr/>
        </p:nvSpPr>
        <p:spPr>
          <a:xfrm>
            <a:off x="28140600" y="9156700"/>
            <a:ext cx="14976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rgbClr val="52267D"/>
                </a:solidFill>
                <a:latin typeface="Lato"/>
                <a:ea typeface="Lato"/>
                <a:cs typeface="Lato"/>
                <a:sym typeface="Lato"/>
              </a:rPr>
              <a:t>“Bob”</a:t>
            </a:r>
            <a:endParaRPr b="1" sz="3600">
              <a:solidFill>
                <a:srgbClr val="52267D"/>
              </a:solidFill>
              <a:latin typeface="Lato"/>
              <a:ea typeface="Lato"/>
              <a:cs typeface="Lato"/>
              <a:sym typeface="Lato"/>
            </a:endParaRPr>
          </a:p>
          <a:p>
            <a:pPr indent="0" lvl="0" marL="0" rtl="0" algn="ctr">
              <a:spcBef>
                <a:spcPts val="0"/>
              </a:spcBef>
              <a:spcAft>
                <a:spcPts val="0"/>
              </a:spcAft>
              <a:buNone/>
            </a:pPr>
            <a:r>
              <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“Lee”</a:t>
            </a:r>
            <a:endParaRPr b="1" sz="3600">
              <a:solidFill>
                <a:srgbClr val="52267D"/>
              </a:solidFill>
              <a:latin typeface="Lato"/>
              <a:ea typeface="Lato"/>
              <a:cs typeface="Lato"/>
              <a:sym typeface="Lato"/>
            </a:endParaRPr>
          </a:p>
          <a:p>
            <a:pPr indent="0" lvl="0" marL="0" rtl="0" algn="ctr">
              <a:spcBef>
                <a:spcPts val="0"/>
              </a:spcBef>
              <a:spcAft>
                <a:spcPts val="0"/>
              </a:spcAft>
              <a:buNone/>
            </a:pPr>
            <a:r>
              <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“Sam”</a:t>
            </a:r>
            <a:endParaRPr b="1" sz="3600">
              <a:solidFill>
                <a:srgbClr val="52267D"/>
              </a:solidFill>
              <a:latin typeface="Lato"/>
              <a:ea typeface="Lato"/>
              <a:cs typeface="Lato"/>
              <a:sym typeface="Lato"/>
            </a:endParaRPr>
          </a:p>
        </p:txBody>
      </p:sp>
      <p:cxnSp>
        <p:nvCxnSpPr>
          <p:cNvPr id="439" name="Shape 439"/>
          <p:cNvCxnSpPr/>
          <p:nvPr/>
        </p:nvCxnSpPr>
        <p:spPr>
          <a:xfrm flipH="1" rot="10800000">
            <a:off x="9095050" y="8759150"/>
            <a:ext cx="1188000" cy="4500"/>
          </a:xfrm>
          <a:prstGeom prst="straightConnector1">
            <a:avLst/>
          </a:prstGeom>
          <a:noFill/>
          <a:ln cap="flat" cmpd="sng" w="76200">
            <a:solidFill>
              <a:schemeClr val="dk2"/>
            </a:solidFill>
            <a:prstDash val="solid"/>
            <a:round/>
            <a:headEnd len="med" w="med" type="none"/>
            <a:tailEnd len="med" w="med" type="triangle"/>
          </a:ln>
        </p:spPr>
      </p:cxnSp>
      <p:grpSp>
        <p:nvGrpSpPr>
          <p:cNvPr id="440" name="Shape 440"/>
          <p:cNvGrpSpPr/>
          <p:nvPr/>
        </p:nvGrpSpPr>
        <p:grpSpPr>
          <a:xfrm>
            <a:off x="10505589" y="7008726"/>
            <a:ext cx="981342" cy="3582353"/>
            <a:chOff x="10974050" y="3882238"/>
            <a:chExt cx="2117243" cy="7010475"/>
          </a:xfrm>
        </p:grpSpPr>
        <p:pic>
          <p:nvPicPr>
            <p:cNvPr id="441" name="Shape 441"/>
            <p:cNvPicPr preferRelativeResize="0"/>
            <p:nvPr/>
          </p:nvPicPr>
          <p:blipFill rotWithShape="1">
            <a:blip r:embed="rId8">
              <a:alphaModFix/>
            </a:blip>
            <a:srcRect b="0" l="0" r="0" t="0"/>
            <a:stretch/>
          </p:blipFill>
          <p:spPr>
            <a:xfrm>
              <a:off x="10974050" y="3882238"/>
              <a:ext cx="2117243" cy="7010475"/>
            </a:xfrm>
            <a:prstGeom prst="rect">
              <a:avLst/>
            </a:prstGeom>
            <a:noFill/>
            <a:ln>
              <a:noFill/>
            </a:ln>
          </p:spPr>
        </p:pic>
        <p:sp>
          <p:nvSpPr>
            <p:cNvPr id="442" name="Shape 442"/>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rgbClr val="52267D"/>
                  </a:solidFill>
                  <a:latin typeface="Lato"/>
                  <a:ea typeface="Lato"/>
                  <a:cs typeface="Lato"/>
                  <a:sym typeface="Lato"/>
                </a:rPr>
                <a:t>1.1</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0.9</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1.0</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0.5</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2.2</a:t>
              </a:r>
              <a:endParaRPr b="1" sz="3600">
                <a:solidFill>
                  <a:srgbClr val="D36050"/>
                </a:solidFill>
                <a:latin typeface="Lato"/>
                <a:ea typeface="Lato"/>
                <a:cs typeface="Lato"/>
                <a:sym typeface="Lato"/>
              </a:endParaRPr>
            </a:p>
          </p:txBody>
        </p:sp>
      </p:grpSp>
      <p:sp>
        <p:nvSpPr>
          <p:cNvPr id="443" name="Shape 443"/>
          <p:cNvSpPr txBox="1"/>
          <p:nvPr/>
        </p:nvSpPr>
        <p:spPr>
          <a:xfrm>
            <a:off x="18159250" y="4682275"/>
            <a:ext cx="5991600" cy="2679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US" sz="3000">
                <a:solidFill>
                  <a:srgbClr val="EA9999"/>
                </a:solidFill>
              </a:rPr>
              <a:t>Bottom Right</a:t>
            </a:r>
            <a:r>
              <a:rPr lang="en-US" sz="3000"/>
              <a:t>  </a:t>
            </a:r>
            <a:r>
              <a:rPr lang="en-US" sz="3000">
                <a:solidFill>
                  <a:srgbClr val="B2CC7B"/>
                </a:solidFill>
              </a:rPr>
              <a:t>Bottom Right</a:t>
            </a:r>
            <a:endParaRPr sz="3000">
              <a:solidFill>
                <a:srgbClr val="B2CC7B"/>
              </a:solidFill>
            </a:endParaRPr>
          </a:p>
          <a:p>
            <a:pPr indent="0" lvl="0" marL="0">
              <a:spcBef>
                <a:spcPts val="0"/>
              </a:spcBef>
              <a:spcAft>
                <a:spcPts val="0"/>
              </a:spcAft>
              <a:buNone/>
            </a:pPr>
            <a:r>
              <a:t/>
            </a:r>
            <a:endParaRPr sz="3000"/>
          </a:p>
          <a:p>
            <a:pPr indent="0" lvl="0" marL="0">
              <a:spcBef>
                <a:spcPts val="0"/>
              </a:spcBef>
              <a:spcAft>
                <a:spcPts val="0"/>
              </a:spcAft>
              <a:buNone/>
            </a:pPr>
            <a:r>
              <a:rPr lang="en-US" sz="3000">
                <a:solidFill>
                  <a:schemeClr val="accent3"/>
                </a:solidFill>
              </a:rPr>
              <a:t>Top Left </a:t>
            </a:r>
            <a:r>
              <a:rPr lang="en-US" sz="3000"/>
              <a:t>         </a:t>
            </a:r>
            <a:r>
              <a:rPr lang="en-US" sz="3000">
                <a:solidFill>
                  <a:srgbClr val="A4C2F4"/>
                </a:solidFill>
              </a:rPr>
              <a:t>Bottom Right</a:t>
            </a:r>
            <a:endParaRPr sz="3000">
              <a:solidFill>
                <a:srgbClr val="A4C2F4"/>
              </a:solidFill>
            </a:endParaRPr>
          </a:p>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1000"/>
                                        <p:tgtEl>
                                          <p:spTgt spid="438"/>
                                        </p:tgtEl>
                                        <p:attrNameLst>
                                          <p:attrName>ppt_w</p:attrName>
                                        </p:attrNameLst>
                                      </p:cBhvr>
                                      <p:tavLst>
                                        <p:tav fmla="" tm="0">
                                          <p:val>
                                            <p:strVal val="0"/>
                                          </p:val>
                                        </p:tav>
                                        <p:tav fmla="" tm="100000">
                                          <p:val>
                                            <p:strVal val="#ppt_w"/>
                                          </p:val>
                                        </p:tav>
                                      </p:tavLst>
                                    </p:anim>
                                    <p:anim calcmode="lin" valueType="num">
                                      <p:cBhvr additive="base">
                                        <p:cTn dur="1000"/>
                                        <p:tgtEl>
                                          <p:spTgt spid="4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1000"/>
                                        <p:tgtEl>
                                          <p:spTgt spid="440"/>
                                        </p:tgtEl>
                                        <p:attrNameLst>
                                          <p:attrName>ppt_w</p:attrName>
                                        </p:attrNameLst>
                                      </p:cBhvr>
                                      <p:tavLst>
                                        <p:tav fmla="" tm="0">
                                          <p:val>
                                            <p:strVal val="0"/>
                                          </p:val>
                                        </p:tav>
                                        <p:tav fmla="" tm="100000">
                                          <p:val>
                                            <p:strVal val="#ppt_w"/>
                                          </p:val>
                                        </p:tav>
                                      </p:tavLst>
                                    </p:anim>
                                    <p:anim calcmode="lin" valueType="num">
                                      <p:cBhvr additive="base">
                                        <p:cTn dur="1000"/>
                                        <p:tgtEl>
                                          <p:spTgt spid="44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Shape 448"/>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t/>
            </a:r>
            <a:endParaRPr/>
          </a:p>
        </p:txBody>
      </p:sp>
      <p:sp>
        <p:nvSpPr>
          <p:cNvPr id="449" name="Shape 449"/>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450" name="Shape 450"/>
          <p:cNvSpPr/>
          <p:nvPr/>
        </p:nvSpPr>
        <p:spPr>
          <a:xfrm rot="5400000">
            <a:off x="4004400" y="6638650"/>
            <a:ext cx="6879600" cy="1497600"/>
          </a:xfrm>
          <a:prstGeom prst="trapezoid">
            <a:avLst>
              <a:gd fmla="val 3682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rot="5400000">
            <a:off x="8052338" y="4952825"/>
            <a:ext cx="2674200" cy="19779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2" name="Shape 452"/>
          <p:cNvSpPr/>
          <p:nvPr/>
        </p:nvSpPr>
        <p:spPr>
          <a:xfrm rot="5400000">
            <a:off x="8052338" y="7837050"/>
            <a:ext cx="2674200" cy="1977900"/>
          </a:xfrm>
          <a:prstGeom prst="trapezoid">
            <a:avLst>
              <a:gd fmla="val 2959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3" name="Shape 453"/>
          <p:cNvSpPr/>
          <p:nvPr/>
        </p:nvSpPr>
        <p:spPr>
          <a:xfrm>
            <a:off x="29390900" y="5201788"/>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4" name="Shape 454"/>
          <p:cNvSpPr/>
          <p:nvPr/>
        </p:nvSpPr>
        <p:spPr>
          <a:xfrm>
            <a:off x="29390900" y="8086013"/>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p:nvPr/>
        </p:nvSpPr>
        <p:spPr>
          <a:xfrm flipH="1" rot="-5400000">
            <a:off x="12383375" y="5535100"/>
            <a:ext cx="6879600" cy="3704700"/>
          </a:xfrm>
          <a:prstGeom prst="trapezoid">
            <a:avLst>
              <a:gd fmla="val 3361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56" name="Shape 456"/>
          <p:cNvGrpSpPr/>
          <p:nvPr/>
        </p:nvGrpSpPr>
        <p:grpSpPr>
          <a:xfrm>
            <a:off x="26618450" y="2559063"/>
            <a:ext cx="2117243" cy="7010475"/>
            <a:chOff x="10974050" y="3882238"/>
            <a:chExt cx="2117243" cy="7010475"/>
          </a:xfrm>
        </p:grpSpPr>
        <p:pic>
          <p:nvPicPr>
            <p:cNvPr id="457" name="Shape 457"/>
            <p:cNvPicPr preferRelativeResize="0"/>
            <p:nvPr/>
          </p:nvPicPr>
          <p:blipFill rotWithShape="1">
            <a:blip r:embed="rId3">
              <a:alphaModFix/>
            </a:blip>
            <a:srcRect b="0" l="0" r="0" t="0"/>
            <a:stretch/>
          </p:blipFill>
          <p:spPr>
            <a:xfrm>
              <a:off x="10974050" y="3882238"/>
              <a:ext cx="2117243" cy="7010475"/>
            </a:xfrm>
            <a:prstGeom prst="rect">
              <a:avLst/>
            </a:prstGeom>
            <a:noFill/>
            <a:ln>
              <a:noFill/>
            </a:ln>
          </p:spPr>
        </p:pic>
        <p:sp>
          <p:nvSpPr>
            <p:cNvPr id="458" name="Shape 458"/>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52267D"/>
                  </a:solidFill>
                  <a:latin typeface="Lato"/>
                  <a:ea typeface="Lato"/>
                  <a:cs typeface="Lato"/>
                  <a:sym typeface="Lato"/>
                </a:rPr>
                <a:t>1.1</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0.9</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1.0</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0.5</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2.2</a:t>
              </a:r>
              <a:endParaRPr b="1" sz="4800">
                <a:solidFill>
                  <a:srgbClr val="D36050"/>
                </a:solidFill>
                <a:latin typeface="Lato"/>
                <a:ea typeface="Lato"/>
                <a:cs typeface="Lato"/>
                <a:sym typeface="Lato"/>
              </a:endParaRPr>
            </a:p>
          </p:txBody>
        </p:sp>
      </p:grpSp>
      <p:sp>
        <p:nvSpPr>
          <p:cNvPr id="459" name="Shape 459"/>
          <p:cNvSpPr txBox="1"/>
          <p:nvPr/>
        </p:nvSpPr>
        <p:spPr>
          <a:xfrm>
            <a:off x="6145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Encoder</a:t>
            </a:r>
            <a:endParaRPr sz="4800"/>
          </a:p>
        </p:txBody>
      </p:sp>
      <p:sp>
        <p:nvSpPr>
          <p:cNvPr id="460" name="Shape 460"/>
          <p:cNvSpPr txBox="1"/>
          <p:nvPr/>
        </p:nvSpPr>
        <p:spPr>
          <a:xfrm>
            <a:off x="13134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Decoder</a:t>
            </a:r>
            <a:endParaRPr sz="4800"/>
          </a:p>
        </p:txBody>
      </p:sp>
      <p:sp>
        <p:nvSpPr>
          <p:cNvPr id="461" name="Shape 461"/>
          <p:cNvSpPr/>
          <p:nvPr/>
        </p:nvSpPr>
        <p:spPr>
          <a:xfrm>
            <a:off x="11550200" y="1953550"/>
            <a:ext cx="1375800" cy="60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2" name="Shape 462"/>
          <p:cNvSpPr txBox="1"/>
          <p:nvPr>
            <p:ph idx="2" type="body"/>
          </p:nvPr>
        </p:nvSpPr>
        <p:spPr>
          <a:xfrm>
            <a:off x="5656350" y="1282700"/>
            <a:ext cx="130713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Diving into the network</a:t>
            </a:r>
            <a:endParaRPr/>
          </a:p>
        </p:txBody>
      </p:sp>
      <p:sp>
        <p:nvSpPr>
          <p:cNvPr id="463" name="Shape 463"/>
          <p:cNvSpPr/>
          <p:nvPr/>
        </p:nvSpPr>
        <p:spPr>
          <a:xfrm rot="5400000">
            <a:off x="5120300" y="5559550"/>
            <a:ext cx="6846900" cy="36693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64" name="Shape 464"/>
          <p:cNvGrpSpPr/>
          <p:nvPr/>
        </p:nvGrpSpPr>
        <p:grpSpPr>
          <a:xfrm>
            <a:off x="27599985" y="13193996"/>
            <a:ext cx="566100" cy="1874441"/>
            <a:chOff x="11114097" y="4933409"/>
            <a:chExt cx="566100" cy="1874441"/>
          </a:xfrm>
        </p:grpSpPr>
        <p:pic>
          <p:nvPicPr>
            <p:cNvPr id="465" name="Shape 465"/>
            <p:cNvPicPr preferRelativeResize="0"/>
            <p:nvPr/>
          </p:nvPicPr>
          <p:blipFill rotWithShape="1">
            <a:blip r:embed="rId3">
              <a:alphaModFix/>
            </a:blip>
            <a:srcRect b="0" l="0" r="0" t="0"/>
            <a:stretch/>
          </p:blipFill>
          <p:spPr>
            <a:xfrm>
              <a:off x="11114097" y="4933409"/>
              <a:ext cx="566100" cy="1874441"/>
            </a:xfrm>
            <a:prstGeom prst="rect">
              <a:avLst/>
            </a:prstGeom>
            <a:noFill/>
            <a:ln>
              <a:noFill/>
            </a:ln>
          </p:spPr>
        </p:pic>
        <p:sp>
          <p:nvSpPr>
            <p:cNvPr id="466" name="Shape 466"/>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pic>
        <p:nvPicPr>
          <p:cNvPr id="467" name="Shape 467"/>
          <p:cNvPicPr preferRelativeResize="0"/>
          <p:nvPr/>
        </p:nvPicPr>
        <p:blipFill rotWithShape="1">
          <a:blip r:embed="rId4">
            <a:alphaModFix/>
          </a:blip>
          <a:srcRect b="75765" l="0" r="66789" t="0"/>
          <a:stretch/>
        </p:blipFill>
        <p:spPr>
          <a:xfrm>
            <a:off x="596375" y="4525325"/>
            <a:ext cx="5891526" cy="5724253"/>
          </a:xfrm>
          <a:prstGeom prst="rect">
            <a:avLst/>
          </a:prstGeom>
          <a:noFill/>
          <a:ln>
            <a:noFill/>
          </a:ln>
        </p:spPr>
      </p:pic>
      <p:pic>
        <p:nvPicPr>
          <p:cNvPr id="468" name="Shape 468"/>
          <p:cNvPicPr preferRelativeResize="0"/>
          <p:nvPr/>
        </p:nvPicPr>
        <p:blipFill rotWithShape="1">
          <a:blip r:embed="rId4">
            <a:alphaModFix/>
          </a:blip>
          <a:srcRect b="49794" l="0" r="65951" t="24828"/>
          <a:stretch/>
        </p:blipFill>
        <p:spPr>
          <a:xfrm>
            <a:off x="17981950" y="4532075"/>
            <a:ext cx="5768078" cy="5724249"/>
          </a:xfrm>
          <a:prstGeom prst="rect">
            <a:avLst/>
          </a:prstGeom>
          <a:noFill/>
          <a:ln>
            <a:noFill/>
          </a:ln>
        </p:spPr>
      </p:pic>
      <p:grpSp>
        <p:nvGrpSpPr>
          <p:cNvPr id="469" name="Shape 469"/>
          <p:cNvGrpSpPr/>
          <p:nvPr/>
        </p:nvGrpSpPr>
        <p:grpSpPr>
          <a:xfrm>
            <a:off x="11749635" y="7892346"/>
            <a:ext cx="566100" cy="1874441"/>
            <a:chOff x="11114097" y="4933409"/>
            <a:chExt cx="566100" cy="1874441"/>
          </a:xfrm>
        </p:grpSpPr>
        <p:pic>
          <p:nvPicPr>
            <p:cNvPr id="470" name="Shape 470"/>
            <p:cNvPicPr preferRelativeResize="0"/>
            <p:nvPr/>
          </p:nvPicPr>
          <p:blipFill rotWithShape="1">
            <a:blip r:embed="rId3">
              <a:alphaModFix/>
            </a:blip>
            <a:srcRect b="0" l="0" r="0" t="0"/>
            <a:stretch/>
          </p:blipFill>
          <p:spPr>
            <a:xfrm>
              <a:off x="11114097" y="4933409"/>
              <a:ext cx="566100" cy="1874441"/>
            </a:xfrm>
            <a:prstGeom prst="rect">
              <a:avLst/>
            </a:prstGeom>
            <a:noFill/>
            <a:ln>
              <a:noFill/>
            </a:ln>
          </p:spPr>
        </p:pic>
        <p:sp>
          <p:nvSpPr>
            <p:cNvPr id="471" name="Shape 471"/>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cxnSp>
        <p:nvCxnSpPr>
          <p:cNvPr id="472" name="Shape 472"/>
          <p:cNvCxnSpPr>
            <a:stCxn id="471" idx="3"/>
          </p:cNvCxnSpPr>
          <p:nvPr/>
        </p:nvCxnSpPr>
        <p:spPr>
          <a:xfrm flipH="1" rot="10800000">
            <a:off x="12280468" y="7387342"/>
            <a:ext cx="1690500" cy="14796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73" name="Shape 473"/>
          <p:cNvCxnSpPr>
            <a:endCxn id="471" idx="1"/>
          </p:cNvCxnSpPr>
          <p:nvPr/>
        </p:nvCxnSpPr>
        <p:spPr>
          <a:xfrm>
            <a:off x="10374568" y="8800342"/>
            <a:ext cx="1410300" cy="66600"/>
          </a:xfrm>
          <a:prstGeom prst="curvedConnector3">
            <a:avLst>
              <a:gd fmla="val 50000" name="adj1"/>
            </a:avLst>
          </a:prstGeom>
          <a:noFill/>
          <a:ln cap="flat" cmpd="sng" w="9525">
            <a:solidFill>
              <a:schemeClr val="dk2"/>
            </a:solidFill>
            <a:prstDash val="solid"/>
            <a:round/>
            <a:headEnd len="med" w="med" type="none"/>
            <a:tailEnd len="med" w="med" type="none"/>
          </a:ln>
        </p:spPr>
      </p:cxnSp>
      <p:pic>
        <p:nvPicPr>
          <p:cNvPr id="474" name="Shape 474"/>
          <p:cNvPicPr preferRelativeResize="0"/>
          <p:nvPr/>
        </p:nvPicPr>
        <p:blipFill>
          <a:blip r:embed="rId5">
            <a:alphaModFix/>
          </a:blip>
          <a:stretch>
            <a:fillRect/>
          </a:stretch>
        </p:blipFill>
        <p:spPr>
          <a:xfrm rot="8100000">
            <a:off x="3038125" y="2743725"/>
            <a:ext cx="17000899" cy="1216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grpSp>
        <p:nvGrpSpPr>
          <p:cNvPr id="479" name="Shape 479"/>
          <p:cNvGrpSpPr/>
          <p:nvPr/>
        </p:nvGrpSpPr>
        <p:grpSpPr>
          <a:xfrm>
            <a:off x="1767598" y="4110523"/>
            <a:ext cx="9356475" cy="3411000"/>
            <a:chOff x="1767598" y="4110523"/>
            <a:chExt cx="9356475" cy="3411000"/>
          </a:xfrm>
        </p:grpSpPr>
        <p:pic>
          <p:nvPicPr>
            <p:cNvPr id="480" name="Shape 480"/>
            <p:cNvPicPr preferRelativeResize="0"/>
            <p:nvPr/>
          </p:nvPicPr>
          <p:blipFill>
            <a:blip r:embed="rId3">
              <a:alphaModFix/>
            </a:blip>
            <a:stretch>
              <a:fillRect/>
            </a:stretch>
          </p:blipFill>
          <p:spPr>
            <a:xfrm>
              <a:off x="1767598" y="4110523"/>
              <a:ext cx="9356475" cy="3411000"/>
            </a:xfrm>
            <a:prstGeom prst="rect">
              <a:avLst/>
            </a:prstGeom>
            <a:noFill/>
            <a:ln>
              <a:noFill/>
            </a:ln>
          </p:spPr>
        </p:pic>
        <p:pic>
          <p:nvPicPr>
            <p:cNvPr id="481" name="Shape 481"/>
            <p:cNvPicPr preferRelativeResize="0"/>
            <p:nvPr/>
          </p:nvPicPr>
          <p:blipFill>
            <a:blip r:embed="rId4">
              <a:alphaModFix/>
            </a:blip>
            <a:stretch>
              <a:fillRect/>
            </a:stretch>
          </p:blipFill>
          <p:spPr>
            <a:xfrm>
              <a:off x="2093625" y="4350100"/>
              <a:ext cx="333914" cy="359600"/>
            </a:xfrm>
            <a:prstGeom prst="rect">
              <a:avLst/>
            </a:prstGeom>
            <a:noFill/>
            <a:ln>
              <a:noFill/>
            </a:ln>
          </p:spPr>
        </p:pic>
        <p:pic>
          <p:nvPicPr>
            <p:cNvPr id="482" name="Shape 482"/>
            <p:cNvPicPr preferRelativeResize="0"/>
            <p:nvPr/>
          </p:nvPicPr>
          <p:blipFill>
            <a:blip r:embed="rId5">
              <a:alphaModFix/>
            </a:blip>
            <a:stretch>
              <a:fillRect/>
            </a:stretch>
          </p:blipFill>
          <p:spPr>
            <a:xfrm>
              <a:off x="2921525" y="4350100"/>
              <a:ext cx="353425" cy="380625"/>
            </a:xfrm>
            <a:prstGeom prst="rect">
              <a:avLst/>
            </a:prstGeom>
            <a:noFill/>
            <a:ln>
              <a:noFill/>
            </a:ln>
          </p:spPr>
        </p:pic>
        <p:pic>
          <p:nvPicPr>
            <p:cNvPr id="483" name="Shape 483"/>
            <p:cNvPicPr preferRelativeResize="0"/>
            <p:nvPr/>
          </p:nvPicPr>
          <p:blipFill>
            <a:blip r:embed="rId6">
              <a:alphaModFix/>
            </a:blip>
            <a:stretch>
              <a:fillRect/>
            </a:stretch>
          </p:blipFill>
          <p:spPr>
            <a:xfrm>
              <a:off x="1896075" y="4216375"/>
              <a:ext cx="725725" cy="669450"/>
            </a:xfrm>
            <a:prstGeom prst="rect">
              <a:avLst/>
            </a:prstGeom>
            <a:noFill/>
            <a:ln>
              <a:noFill/>
            </a:ln>
          </p:spPr>
        </p:pic>
        <p:pic>
          <p:nvPicPr>
            <p:cNvPr id="484" name="Shape 484"/>
            <p:cNvPicPr preferRelativeResize="0"/>
            <p:nvPr/>
          </p:nvPicPr>
          <p:blipFill>
            <a:blip r:embed="rId6">
              <a:alphaModFix/>
            </a:blip>
            <a:stretch>
              <a:fillRect/>
            </a:stretch>
          </p:blipFill>
          <p:spPr>
            <a:xfrm>
              <a:off x="2710275" y="4216375"/>
              <a:ext cx="725725" cy="669450"/>
            </a:xfrm>
            <a:prstGeom prst="rect">
              <a:avLst/>
            </a:prstGeom>
            <a:noFill/>
            <a:ln>
              <a:noFill/>
            </a:ln>
          </p:spPr>
        </p:pic>
        <p:pic>
          <p:nvPicPr>
            <p:cNvPr id="485" name="Shape 485"/>
            <p:cNvPicPr preferRelativeResize="0"/>
            <p:nvPr/>
          </p:nvPicPr>
          <p:blipFill>
            <a:blip r:embed="rId6">
              <a:alphaModFix/>
            </a:blip>
            <a:stretch>
              <a:fillRect/>
            </a:stretch>
          </p:blipFill>
          <p:spPr>
            <a:xfrm>
              <a:off x="1897725" y="5034525"/>
              <a:ext cx="725725" cy="669450"/>
            </a:xfrm>
            <a:prstGeom prst="rect">
              <a:avLst/>
            </a:prstGeom>
            <a:noFill/>
            <a:ln>
              <a:noFill/>
            </a:ln>
          </p:spPr>
        </p:pic>
        <p:pic>
          <p:nvPicPr>
            <p:cNvPr id="486" name="Shape 486"/>
            <p:cNvPicPr preferRelativeResize="0"/>
            <p:nvPr/>
          </p:nvPicPr>
          <p:blipFill>
            <a:blip r:embed="rId7">
              <a:alphaModFix/>
            </a:blip>
            <a:stretch>
              <a:fillRect/>
            </a:stretch>
          </p:blipFill>
          <p:spPr>
            <a:xfrm>
              <a:off x="4342325" y="5048050"/>
              <a:ext cx="702525" cy="695825"/>
            </a:xfrm>
            <a:prstGeom prst="rect">
              <a:avLst/>
            </a:prstGeom>
            <a:noFill/>
            <a:ln>
              <a:noFill/>
            </a:ln>
          </p:spPr>
        </p:pic>
        <p:pic>
          <p:nvPicPr>
            <p:cNvPr id="487" name="Shape 487"/>
            <p:cNvPicPr preferRelativeResize="0"/>
            <p:nvPr/>
          </p:nvPicPr>
          <p:blipFill>
            <a:blip r:embed="rId8">
              <a:alphaModFix/>
            </a:blip>
            <a:stretch>
              <a:fillRect/>
            </a:stretch>
          </p:blipFill>
          <p:spPr>
            <a:xfrm>
              <a:off x="3499600" y="4216375"/>
              <a:ext cx="725725" cy="695825"/>
            </a:xfrm>
            <a:prstGeom prst="rect">
              <a:avLst/>
            </a:prstGeom>
            <a:noFill/>
            <a:ln>
              <a:noFill/>
            </a:ln>
          </p:spPr>
        </p:pic>
        <p:pic>
          <p:nvPicPr>
            <p:cNvPr id="488" name="Shape 488"/>
            <p:cNvPicPr preferRelativeResize="0"/>
            <p:nvPr/>
          </p:nvPicPr>
          <p:blipFill>
            <a:blip r:embed="rId8">
              <a:alphaModFix/>
            </a:blip>
            <a:stretch>
              <a:fillRect/>
            </a:stretch>
          </p:blipFill>
          <p:spPr>
            <a:xfrm>
              <a:off x="3499600" y="5048050"/>
              <a:ext cx="725725" cy="695825"/>
            </a:xfrm>
            <a:prstGeom prst="rect">
              <a:avLst/>
            </a:prstGeom>
            <a:noFill/>
            <a:ln>
              <a:noFill/>
            </a:ln>
          </p:spPr>
        </p:pic>
        <p:pic>
          <p:nvPicPr>
            <p:cNvPr id="489" name="Shape 489"/>
            <p:cNvPicPr preferRelativeResize="0"/>
            <p:nvPr/>
          </p:nvPicPr>
          <p:blipFill>
            <a:blip r:embed="rId8">
              <a:alphaModFix/>
            </a:blip>
            <a:stretch>
              <a:fillRect/>
            </a:stretch>
          </p:blipFill>
          <p:spPr>
            <a:xfrm>
              <a:off x="4330725" y="4216375"/>
              <a:ext cx="725725" cy="695825"/>
            </a:xfrm>
            <a:prstGeom prst="rect">
              <a:avLst/>
            </a:prstGeom>
            <a:noFill/>
            <a:ln>
              <a:noFill/>
            </a:ln>
          </p:spPr>
        </p:pic>
        <p:pic>
          <p:nvPicPr>
            <p:cNvPr id="490" name="Shape 490"/>
            <p:cNvPicPr preferRelativeResize="0"/>
            <p:nvPr/>
          </p:nvPicPr>
          <p:blipFill>
            <a:blip r:embed="rId9">
              <a:alphaModFix/>
            </a:blip>
            <a:stretch>
              <a:fillRect/>
            </a:stretch>
          </p:blipFill>
          <p:spPr>
            <a:xfrm>
              <a:off x="3499600" y="5820525"/>
              <a:ext cx="725725" cy="752650"/>
            </a:xfrm>
            <a:prstGeom prst="rect">
              <a:avLst/>
            </a:prstGeom>
            <a:noFill/>
            <a:ln>
              <a:noFill/>
            </a:ln>
          </p:spPr>
        </p:pic>
        <p:pic>
          <p:nvPicPr>
            <p:cNvPr id="491" name="Shape 491"/>
            <p:cNvPicPr preferRelativeResize="0"/>
            <p:nvPr/>
          </p:nvPicPr>
          <p:blipFill>
            <a:blip r:embed="rId10">
              <a:alphaModFix/>
            </a:blip>
            <a:stretch>
              <a:fillRect/>
            </a:stretch>
          </p:blipFill>
          <p:spPr>
            <a:xfrm>
              <a:off x="1870525" y="6643175"/>
              <a:ext cx="751275" cy="752650"/>
            </a:xfrm>
            <a:prstGeom prst="rect">
              <a:avLst/>
            </a:prstGeom>
            <a:noFill/>
            <a:ln>
              <a:noFill/>
            </a:ln>
          </p:spPr>
        </p:pic>
        <p:pic>
          <p:nvPicPr>
            <p:cNvPr id="492" name="Shape 492"/>
            <p:cNvPicPr preferRelativeResize="0"/>
            <p:nvPr/>
          </p:nvPicPr>
          <p:blipFill>
            <a:blip r:embed="rId10">
              <a:alphaModFix/>
            </a:blip>
            <a:stretch>
              <a:fillRect/>
            </a:stretch>
          </p:blipFill>
          <p:spPr>
            <a:xfrm>
              <a:off x="2697500" y="6643175"/>
              <a:ext cx="751275" cy="752650"/>
            </a:xfrm>
            <a:prstGeom prst="rect">
              <a:avLst/>
            </a:prstGeom>
            <a:noFill/>
            <a:ln>
              <a:noFill/>
            </a:ln>
          </p:spPr>
        </p:pic>
        <p:pic>
          <p:nvPicPr>
            <p:cNvPr id="493" name="Shape 493"/>
            <p:cNvPicPr preferRelativeResize="0"/>
            <p:nvPr/>
          </p:nvPicPr>
          <p:blipFill>
            <a:blip r:embed="rId10">
              <a:alphaModFix/>
            </a:blip>
            <a:stretch>
              <a:fillRect/>
            </a:stretch>
          </p:blipFill>
          <p:spPr>
            <a:xfrm>
              <a:off x="2697500" y="5820525"/>
              <a:ext cx="751275" cy="752650"/>
            </a:xfrm>
            <a:prstGeom prst="rect">
              <a:avLst/>
            </a:prstGeom>
            <a:noFill/>
            <a:ln>
              <a:noFill/>
            </a:ln>
          </p:spPr>
        </p:pic>
        <p:pic>
          <p:nvPicPr>
            <p:cNvPr id="494" name="Shape 494"/>
            <p:cNvPicPr preferRelativeResize="0"/>
            <p:nvPr/>
          </p:nvPicPr>
          <p:blipFill>
            <a:blip r:embed="rId9">
              <a:alphaModFix/>
            </a:blip>
            <a:stretch>
              <a:fillRect/>
            </a:stretch>
          </p:blipFill>
          <p:spPr>
            <a:xfrm>
              <a:off x="4330725" y="5847500"/>
              <a:ext cx="725725" cy="752650"/>
            </a:xfrm>
            <a:prstGeom prst="rect">
              <a:avLst/>
            </a:prstGeom>
            <a:noFill/>
            <a:ln>
              <a:noFill/>
            </a:ln>
          </p:spPr>
        </p:pic>
        <p:pic>
          <p:nvPicPr>
            <p:cNvPr id="495" name="Shape 495"/>
            <p:cNvPicPr preferRelativeResize="0"/>
            <p:nvPr/>
          </p:nvPicPr>
          <p:blipFill>
            <a:blip r:embed="rId9">
              <a:alphaModFix/>
            </a:blip>
            <a:stretch>
              <a:fillRect/>
            </a:stretch>
          </p:blipFill>
          <p:spPr>
            <a:xfrm>
              <a:off x="3499600" y="6649825"/>
              <a:ext cx="725725" cy="752650"/>
            </a:xfrm>
            <a:prstGeom prst="rect">
              <a:avLst/>
            </a:prstGeom>
            <a:noFill/>
            <a:ln>
              <a:noFill/>
            </a:ln>
          </p:spPr>
        </p:pic>
      </p:grpSp>
      <p:sp>
        <p:nvSpPr>
          <p:cNvPr id="496" name="Shape 496"/>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497" name="Shape 497"/>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The decoder</a:t>
            </a:r>
            <a:endParaRPr/>
          </a:p>
        </p:txBody>
      </p:sp>
      <p:sp>
        <p:nvSpPr>
          <p:cNvPr id="498" name="Shape 498"/>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99" name="Shape 499"/>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pic>
        <p:nvPicPr>
          <p:cNvPr id="500" name="Shape 500"/>
          <p:cNvPicPr preferRelativeResize="0"/>
          <p:nvPr/>
        </p:nvPicPr>
        <p:blipFill rotWithShape="1">
          <a:blip r:embed="rId11">
            <a:alphaModFix/>
          </a:blip>
          <a:srcRect b="75765" l="0" r="66789" t="0"/>
          <a:stretch/>
        </p:blipFill>
        <p:spPr>
          <a:xfrm>
            <a:off x="20508950" y="258650"/>
            <a:ext cx="3389101" cy="3292874"/>
          </a:xfrm>
          <a:prstGeom prst="rect">
            <a:avLst/>
          </a:prstGeom>
          <a:noFill/>
          <a:ln>
            <a:noFill/>
          </a:ln>
        </p:spPr>
      </p:pic>
      <p:cxnSp>
        <p:nvCxnSpPr>
          <p:cNvPr id="501" name="Shape 501"/>
          <p:cNvCxnSpPr>
            <a:endCxn id="500" idx="2"/>
          </p:cNvCxnSpPr>
          <p:nvPr/>
        </p:nvCxnSpPr>
        <p:spPr>
          <a:xfrm flipH="1" rot="10800000">
            <a:off x="22199301" y="3551524"/>
            <a:ext cx="4200" cy="2250600"/>
          </a:xfrm>
          <a:prstGeom prst="straightConnector1">
            <a:avLst/>
          </a:prstGeom>
          <a:noFill/>
          <a:ln cap="flat" cmpd="sng" w="76200">
            <a:solidFill>
              <a:schemeClr val="dk2"/>
            </a:solidFill>
            <a:prstDash val="solid"/>
            <a:round/>
            <a:headEnd len="med" w="med" type="none"/>
            <a:tailEnd len="med" w="med" type="triangle"/>
          </a:ln>
        </p:spPr>
      </p:cxnSp>
      <p:grpSp>
        <p:nvGrpSpPr>
          <p:cNvPr id="502" name="Shape 502"/>
          <p:cNvGrpSpPr/>
          <p:nvPr/>
        </p:nvGrpSpPr>
        <p:grpSpPr>
          <a:xfrm>
            <a:off x="14834778" y="5624150"/>
            <a:ext cx="8825721" cy="6897500"/>
            <a:chOff x="14834778" y="5624150"/>
            <a:chExt cx="8825721" cy="6897500"/>
          </a:xfrm>
        </p:grpSpPr>
        <p:pic>
          <p:nvPicPr>
            <p:cNvPr id="503" name="Shape 503"/>
            <p:cNvPicPr preferRelativeResize="0"/>
            <p:nvPr/>
          </p:nvPicPr>
          <p:blipFill rotWithShape="1">
            <a:blip r:embed="rId12">
              <a:alphaModFix/>
            </a:blip>
            <a:srcRect b="7209" l="49112" r="0" t="0"/>
            <a:stretch/>
          </p:blipFill>
          <p:spPr>
            <a:xfrm>
              <a:off x="14985000" y="5624150"/>
              <a:ext cx="8675500" cy="6897500"/>
            </a:xfrm>
            <a:prstGeom prst="rect">
              <a:avLst/>
            </a:prstGeom>
            <a:noFill/>
            <a:ln>
              <a:noFill/>
            </a:ln>
          </p:spPr>
        </p:pic>
        <p:pic>
          <p:nvPicPr>
            <p:cNvPr id="504" name="Shape 504"/>
            <p:cNvPicPr preferRelativeResize="0"/>
            <p:nvPr/>
          </p:nvPicPr>
          <p:blipFill>
            <a:blip r:embed="rId13">
              <a:alphaModFix/>
            </a:blip>
            <a:stretch>
              <a:fillRect/>
            </a:stretch>
          </p:blipFill>
          <p:spPr>
            <a:xfrm>
              <a:off x="14869375" y="9505625"/>
              <a:ext cx="476250" cy="590550"/>
            </a:xfrm>
            <a:prstGeom prst="rect">
              <a:avLst/>
            </a:prstGeom>
            <a:noFill/>
            <a:ln>
              <a:noFill/>
            </a:ln>
          </p:spPr>
        </p:pic>
        <p:pic>
          <p:nvPicPr>
            <p:cNvPr id="505" name="Shape 505"/>
            <p:cNvPicPr preferRelativeResize="0"/>
            <p:nvPr/>
          </p:nvPicPr>
          <p:blipFill>
            <a:blip r:embed="rId14">
              <a:alphaModFix/>
            </a:blip>
            <a:stretch>
              <a:fillRect/>
            </a:stretch>
          </p:blipFill>
          <p:spPr>
            <a:xfrm>
              <a:off x="14985000" y="9608675"/>
              <a:ext cx="476250" cy="590550"/>
            </a:xfrm>
            <a:prstGeom prst="rect">
              <a:avLst/>
            </a:prstGeom>
            <a:noFill/>
            <a:ln>
              <a:noFill/>
            </a:ln>
          </p:spPr>
        </p:pic>
        <p:pic>
          <p:nvPicPr>
            <p:cNvPr id="506" name="Shape 506"/>
            <p:cNvPicPr preferRelativeResize="0"/>
            <p:nvPr/>
          </p:nvPicPr>
          <p:blipFill>
            <a:blip r:embed="rId15">
              <a:alphaModFix/>
            </a:blip>
            <a:stretch>
              <a:fillRect/>
            </a:stretch>
          </p:blipFill>
          <p:spPr>
            <a:xfrm>
              <a:off x="15161100" y="9691125"/>
              <a:ext cx="476250" cy="590550"/>
            </a:xfrm>
            <a:prstGeom prst="rect">
              <a:avLst/>
            </a:prstGeom>
            <a:noFill/>
            <a:ln>
              <a:noFill/>
            </a:ln>
          </p:spPr>
        </p:pic>
        <p:pic>
          <p:nvPicPr>
            <p:cNvPr id="507" name="Shape 507"/>
            <p:cNvPicPr preferRelativeResize="0"/>
            <p:nvPr/>
          </p:nvPicPr>
          <p:blipFill>
            <a:blip r:embed="rId16">
              <a:alphaModFix/>
            </a:blip>
            <a:stretch>
              <a:fillRect/>
            </a:stretch>
          </p:blipFill>
          <p:spPr>
            <a:xfrm>
              <a:off x="15461250" y="10556825"/>
              <a:ext cx="476250" cy="590550"/>
            </a:xfrm>
            <a:prstGeom prst="rect">
              <a:avLst/>
            </a:prstGeom>
            <a:noFill/>
            <a:ln>
              <a:noFill/>
            </a:ln>
          </p:spPr>
        </p:pic>
        <p:pic>
          <p:nvPicPr>
            <p:cNvPr id="508" name="Shape 508"/>
            <p:cNvPicPr preferRelativeResize="0"/>
            <p:nvPr/>
          </p:nvPicPr>
          <p:blipFill>
            <a:blip r:embed="rId17">
              <a:alphaModFix/>
            </a:blip>
            <a:stretch>
              <a:fillRect/>
            </a:stretch>
          </p:blipFill>
          <p:spPr>
            <a:xfrm>
              <a:off x="14834778" y="9966275"/>
              <a:ext cx="987097" cy="1224000"/>
            </a:xfrm>
            <a:prstGeom prst="rect">
              <a:avLst/>
            </a:prstGeom>
            <a:noFill/>
            <a:ln>
              <a:noFill/>
            </a:ln>
          </p:spPr>
        </p:pic>
      </p:grpSp>
      <p:grpSp>
        <p:nvGrpSpPr>
          <p:cNvPr id="509" name="Shape 509"/>
          <p:cNvGrpSpPr/>
          <p:nvPr/>
        </p:nvGrpSpPr>
        <p:grpSpPr>
          <a:xfrm>
            <a:off x="13040864" y="7029326"/>
            <a:ext cx="981342" cy="3582353"/>
            <a:chOff x="10974050" y="3882238"/>
            <a:chExt cx="2117243" cy="7010475"/>
          </a:xfrm>
        </p:grpSpPr>
        <p:pic>
          <p:nvPicPr>
            <p:cNvPr id="510" name="Shape 510"/>
            <p:cNvPicPr preferRelativeResize="0"/>
            <p:nvPr/>
          </p:nvPicPr>
          <p:blipFill rotWithShape="1">
            <a:blip r:embed="rId18">
              <a:alphaModFix/>
            </a:blip>
            <a:srcRect b="0" l="0" r="0" t="0"/>
            <a:stretch/>
          </p:blipFill>
          <p:spPr>
            <a:xfrm>
              <a:off x="10974050" y="3882238"/>
              <a:ext cx="2117243" cy="7010475"/>
            </a:xfrm>
            <a:prstGeom prst="rect">
              <a:avLst/>
            </a:prstGeom>
            <a:noFill/>
            <a:ln>
              <a:noFill/>
            </a:ln>
          </p:spPr>
        </p:pic>
        <p:sp>
          <p:nvSpPr>
            <p:cNvPr id="511" name="Shape 511"/>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rgbClr val="52267D"/>
                  </a:solidFill>
                  <a:latin typeface="Lato"/>
                  <a:ea typeface="Lato"/>
                  <a:cs typeface="Lato"/>
                  <a:sym typeface="Lato"/>
                </a:rPr>
                <a:t>1.1</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0.9</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1.0</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0.5</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2.2</a:t>
              </a:r>
              <a:endParaRPr b="1" sz="3600">
                <a:solidFill>
                  <a:srgbClr val="D36050"/>
                </a:solidFill>
                <a:latin typeface="Lato"/>
                <a:ea typeface="Lato"/>
                <a:cs typeface="Lato"/>
                <a:sym typeface="Lato"/>
              </a:endParaRPr>
            </a:p>
          </p:txBody>
        </p:sp>
      </p:grpSp>
      <p:cxnSp>
        <p:nvCxnSpPr>
          <p:cNvPr id="512" name="Shape 512"/>
          <p:cNvCxnSpPr/>
          <p:nvPr/>
        </p:nvCxnSpPr>
        <p:spPr>
          <a:xfrm flipH="1" rot="10800000">
            <a:off x="14022200" y="9070650"/>
            <a:ext cx="1188000" cy="4500"/>
          </a:xfrm>
          <a:prstGeom prst="straightConnector1">
            <a:avLst/>
          </a:prstGeom>
          <a:noFill/>
          <a:ln cap="flat" cmpd="sng" w="76200">
            <a:solidFill>
              <a:schemeClr val="dk2"/>
            </a:solidFill>
            <a:prstDash val="solid"/>
            <a:round/>
            <a:headEnd len="med" w="med" type="none"/>
            <a:tailEnd len="med" w="med" type="triangle"/>
          </a:ln>
        </p:spPr>
      </p:cxnSp>
      <p:sp>
        <p:nvSpPr>
          <p:cNvPr id="513" name="Shape 513"/>
          <p:cNvSpPr/>
          <p:nvPr/>
        </p:nvSpPr>
        <p:spPr>
          <a:xfrm>
            <a:off x="5359200" y="4709700"/>
            <a:ext cx="3689700" cy="1319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4" name="Shape 514"/>
          <p:cNvSpPr txBox="1"/>
          <p:nvPr/>
        </p:nvSpPr>
        <p:spPr>
          <a:xfrm>
            <a:off x="5513475" y="5166900"/>
            <a:ext cx="5991600" cy="267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2400">
                <a:solidFill>
                  <a:srgbClr val="EA9999"/>
                </a:solidFill>
              </a:rPr>
              <a:t>Bottom Right</a:t>
            </a:r>
            <a:r>
              <a:rPr lang="en-US" sz="2400"/>
              <a:t>  </a:t>
            </a:r>
            <a:r>
              <a:rPr lang="en-US" sz="2400">
                <a:solidFill>
                  <a:srgbClr val="B2CC7B"/>
                </a:solidFill>
              </a:rPr>
              <a:t>Bottom Right</a:t>
            </a:r>
            <a:endParaRPr sz="2400">
              <a:solidFill>
                <a:srgbClr val="B2CC7B"/>
              </a:solidFill>
            </a:endParaRPr>
          </a:p>
          <a:p>
            <a:pPr indent="0" lvl="0" marL="0" rtl="0">
              <a:spcBef>
                <a:spcPts val="0"/>
              </a:spcBef>
              <a:spcAft>
                <a:spcPts val="0"/>
              </a:spcAft>
              <a:buNone/>
            </a:pPr>
            <a:r>
              <a:t/>
            </a:r>
            <a:endParaRPr sz="2400"/>
          </a:p>
          <a:p>
            <a:pPr indent="0" lvl="0" marL="0" rtl="0">
              <a:spcBef>
                <a:spcPts val="0"/>
              </a:spcBef>
              <a:spcAft>
                <a:spcPts val="0"/>
              </a:spcAft>
              <a:buNone/>
            </a:pPr>
            <a:r>
              <a:rPr lang="en-US" sz="2400">
                <a:solidFill>
                  <a:schemeClr val="accent3"/>
                </a:solidFill>
              </a:rPr>
              <a:t>Top Left </a:t>
            </a:r>
            <a:r>
              <a:rPr lang="en-US" sz="2400"/>
              <a:t>         </a:t>
            </a:r>
            <a:r>
              <a:rPr lang="en-US" sz="2400">
                <a:solidFill>
                  <a:srgbClr val="A4C2F4"/>
                </a:solidFill>
              </a:rPr>
              <a:t>Bottom Right</a:t>
            </a:r>
            <a:endParaRPr sz="2400">
              <a:solidFill>
                <a:srgbClr val="A4C2F4"/>
              </a:solidFill>
            </a:endParaRPr>
          </a:p>
          <a:p>
            <a:pPr indent="0" lvl="0" marL="0" rtl="0">
              <a:spcBef>
                <a:spcPts val="0"/>
              </a:spcBef>
              <a:spcAft>
                <a:spcPts val="0"/>
              </a:spcAft>
              <a:buNone/>
            </a:pPr>
            <a:r>
              <a:t/>
            </a:r>
            <a:endParaRPr sz="2400"/>
          </a:p>
        </p:txBody>
      </p:sp>
      <p:cxnSp>
        <p:nvCxnSpPr>
          <p:cNvPr id="515" name="Shape 515"/>
          <p:cNvCxnSpPr/>
          <p:nvPr/>
        </p:nvCxnSpPr>
        <p:spPr>
          <a:xfrm rot="10800000">
            <a:off x="5060400" y="5811525"/>
            <a:ext cx="4287300" cy="9000"/>
          </a:xfrm>
          <a:prstGeom prst="straightConnector1">
            <a:avLst/>
          </a:prstGeom>
          <a:noFill/>
          <a:ln cap="flat" cmpd="sng" w="76200">
            <a:solidFill>
              <a:schemeClr val="dk2"/>
            </a:solidFill>
            <a:prstDash val="solid"/>
            <a:round/>
            <a:headEnd len="med" w="med" type="none"/>
            <a:tailEnd len="med" w="med" type="triangle"/>
          </a:ln>
        </p:spPr>
      </p:cxnSp>
      <p:grpSp>
        <p:nvGrpSpPr>
          <p:cNvPr id="516" name="Shape 516"/>
          <p:cNvGrpSpPr/>
          <p:nvPr/>
        </p:nvGrpSpPr>
        <p:grpSpPr>
          <a:xfrm>
            <a:off x="2070525" y="4283450"/>
            <a:ext cx="2874200" cy="2858075"/>
            <a:chOff x="2070525" y="4283450"/>
            <a:chExt cx="2874200" cy="2858075"/>
          </a:xfrm>
        </p:grpSpPr>
        <p:sp>
          <p:nvSpPr>
            <p:cNvPr id="517" name="Shape 517"/>
            <p:cNvSpPr txBox="1"/>
            <p:nvPr/>
          </p:nvSpPr>
          <p:spPr>
            <a:xfrm>
              <a:off x="2070525" y="4283450"/>
              <a:ext cx="407700" cy="470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sp>
          <p:nvSpPr>
            <p:cNvPr id="518" name="Shape 518"/>
            <p:cNvSpPr txBox="1"/>
            <p:nvPr/>
          </p:nvSpPr>
          <p:spPr>
            <a:xfrm>
              <a:off x="2900325" y="4283450"/>
              <a:ext cx="4077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sp>
          <p:nvSpPr>
            <p:cNvPr id="519" name="Shape 519"/>
            <p:cNvSpPr txBox="1"/>
            <p:nvPr/>
          </p:nvSpPr>
          <p:spPr>
            <a:xfrm>
              <a:off x="3718675" y="4283450"/>
              <a:ext cx="4077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sp>
          <p:nvSpPr>
            <p:cNvPr id="520" name="Shape 520"/>
            <p:cNvSpPr txBox="1"/>
            <p:nvPr/>
          </p:nvSpPr>
          <p:spPr>
            <a:xfrm>
              <a:off x="4537025" y="4283450"/>
              <a:ext cx="4077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sp>
          <p:nvSpPr>
            <p:cNvPr id="521" name="Shape 521"/>
            <p:cNvSpPr txBox="1"/>
            <p:nvPr/>
          </p:nvSpPr>
          <p:spPr>
            <a:xfrm>
              <a:off x="2070525" y="5045450"/>
              <a:ext cx="4077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sp>
          <p:nvSpPr>
            <p:cNvPr id="522" name="Shape 522"/>
            <p:cNvSpPr txBox="1"/>
            <p:nvPr/>
          </p:nvSpPr>
          <p:spPr>
            <a:xfrm>
              <a:off x="3714863" y="5045450"/>
              <a:ext cx="4077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sp>
          <p:nvSpPr>
            <p:cNvPr id="523" name="Shape 523"/>
            <p:cNvSpPr txBox="1"/>
            <p:nvPr/>
          </p:nvSpPr>
          <p:spPr>
            <a:xfrm>
              <a:off x="2872025" y="5850175"/>
              <a:ext cx="4077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sp>
          <p:nvSpPr>
            <p:cNvPr id="524" name="Shape 524"/>
            <p:cNvSpPr txBox="1"/>
            <p:nvPr/>
          </p:nvSpPr>
          <p:spPr>
            <a:xfrm>
              <a:off x="3714850" y="5850175"/>
              <a:ext cx="4077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sp>
          <p:nvSpPr>
            <p:cNvPr id="525" name="Shape 525"/>
            <p:cNvSpPr txBox="1"/>
            <p:nvPr/>
          </p:nvSpPr>
          <p:spPr>
            <a:xfrm>
              <a:off x="4537025" y="5850175"/>
              <a:ext cx="4077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sp>
          <p:nvSpPr>
            <p:cNvPr id="526" name="Shape 526"/>
            <p:cNvSpPr txBox="1"/>
            <p:nvPr/>
          </p:nvSpPr>
          <p:spPr>
            <a:xfrm>
              <a:off x="2070525" y="6671125"/>
              <a:ext cx="4077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sp>
          <p:nvSpPr>
            <p:cNvPr id="527" name="Shape 527"/>
            <p:cNvSpPr txBox="1"/>
            <p:nvPr/>
          </p:nvSpPr>
          <p:spPr>
            <a:xfrm>
              <a:off x="2872025" y="6671125"/>
              <a:ext cx="4077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sp>
          <p:nvSpPr>
            <p:cNvPr id="528" name="Shape 528"/>
            <p:cNvSpPr txBox="1"/>
            <p:nvPr/>
          </p:nvSpPr>
          <p:spPr>
            <a:xfrm>
              <a:off x="3714875" y="6671125"/>
              <a:ext cx="407700" cy="47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latin typeface="Lato"/>
                  <a:ea typeface="Lato"/>
                  <a:cs typeface="Lato"/>
                  <a:sym typeface="Lato"/>
                </a:rPr>
                <a:t>0</a:t>
              </a:r>
              <a:endParaRPr b="1" sz="3000">
                <a:latin typeface="Lato"/>
                <a:ea typeface="Lato"/>
                <a:cs typeface="Lato"/>
                <a:sym typeface="Lato"/>
              </a:endParaRPr>
            </a:p>
          </p:txBody>
        </p:sp>
      </p:grpSp>
      <p:sp>
        <p:nvSpPr>
          <p:cNvPr id="529" name="Shape 529"/>
          <p:cNvSpPr txBox="1"/>
          <p:nvPr/>
        </p:nvSpPr>
        <p:spPr>
          <a:xfrm>
            <a:off x="6034925" y="2847625"/>
            <a:ext cx="3199200" cy="20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52267D"/>
                </a:solidFill>
                <a:latin typeface="Lato Light"/>
                <a:ea typeface="Lato Light"/>
                <a:cs typeface="Lato Light"/>
                <a:sym typeface="Lato Light"/>
              </a:rPr>
              <a:t>Max-unpooling layer</a:t>
            </a:r>
            <a:endParaRPr>
              <a:solidFill>
                <a:schemeClr val="dk1"/>
              </a:solidFill>
            </a:endParaRPr>
          </a:p>
        </p:txBody>
      </p:sp>
      <p:cxnSp>
        <p:nvCxnSpPr>
          <p:cNvPr id="530" name="Shape 530"/>
          <p:cNvCxnSpPr/>
          <p:nvPr/>
        </p:nvCxnSpPr>
        <p:spPr>
          <a:xfrm>
            <a:off x="11089150" y="5194300"/>
            <a:ext cx="7362900" cy="727500"/>
          </a:xfrm>
          <a:prstGeom prst="curvedConnector3">
            <a:avLst>
              <a:gd fmla="val 50000" name="adj1"/>
            </a:avLst>
          </a:prstGeom>
          <a:noFill/>
          <a:ln cap="flat" cmpd="sng" w="38100">
            <a:solidFill>
              <a:schemeClr val="dk2"/>
            </a:solidFill>
            <a:prstDash val="solid"/>
            <a:round/>
            <a:headEnd len="med" w="med" type="none"/>
            <a:tailEnd len="med" w="med" type="none"/>
          </a:ln>
        </p:spPr>
      </p:cxnSp>
      <p:pic>
        <p:nvPicPr>
          <p:cNvPr id="531" name="Shape 531"/>
          <p:cNvPicPr preferRelativeResize="0"/>
          <p:nvPr/>
        </p:nvPicPr>
        <p:blipFill>
          <a:blip r:embed="rId19">
            <a:alphaModFix/>
          </a:blip>
          <a:stretch>
            <a:fillRect/>
          </a:stretch>
        </p:blipFill>
        <p:spPr>
          <a:xfrm>
            <a:off x="5585900" y="6915725"/>
            <a:ext cx="4709252" cy="5543126"/>
          </a:xfrm>
          <a:prstGeom prst="rect">
            <a:avLst/>
          </a:prstGeom>
          <a:noFill/>
          <a:ln>
            <a:noFill/>
          </a:ln>
        </p:spPr>
      </p:pic>
      <p:sp>
        <p:nvSpPr>
          <p:cNvPr id="532" name="Shape 532"/>
          <p:cNvSpPr txBox="1"/>
          <p:nvPr/>
        </p:nvSpPr>
        <p:spPr>
          <a:xfrm>
            <a:off x="4944725" y="8744075"/>
            <a:ext cx="5991600" cy="267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EA9999"/>
                </a:solidFill>
              </a:rPr>
              <a:t>Max</a:t>
            </a:r>
            <a:r>
              <a:rPr lang="en-US" sz="4800"/>
              <a:t>-</a:t>
            </a:r>
            <a:r>
              <a:rPr lang="en-US" sz="4800">
                <a:solidFill>
                  <a:srgbClr val="B2CC7B"/>
                </a:solidFill>
              </a:rPr>
              <a:t>pool</a:t>
            </a:r>
            <a:endParaRPr sz="4800">
              <a:solidFill>
                <a:srgbClr val="B2CC7B"/>
              </a:solidFill>
            </a:endParaRPr>
          </a:p>
          <a:p>
            <a:pPr indent="0" lvl="0" marL="0" algn="ctr">
              <a:spcBef>
                <a:spcPts val="0"/>
              </a:spcBef>
              <a:spcAft>
                <a:spcPts val="0"/>
              </a:spcAft>
              <a:buNone/>
            </a:pPr>
            <a:r>
              <a:rPr lang="en-US" sz="4800">
                <a:solidFill>
                  <a:schemeClr val="accent3"/>
                </a:solidFill>
              </a:rPr>
              <a:t>switch location</a:t>
            </a:r>
            <a:endParaRPr sz="4800">
              <a:solidFill>
                <a:schemeClr val="accent3"/>
              </a:solidFill>
            </a:endParaRPr>
          </a:p>
          <a:p>
            <a:pPr indent="0" lvl="0" marL="0" rtl="0" algn="ctr">
              <a:spcBef>
                <a:spcPts val="0"/>
              </a:spcBef>
              <a:spcAft>
                <a:spcPts val="0"/>
              </a:spcAft>
              <a:buNone/>
            </a:pPr>
            <a:r>
              <a:rPr lang="en-US" sz="4800">
                <a:solidFill>
                  <a:srgbClr val="A4C2F4"/>
                </a:solidFill>
              </a:rPr>
              <a:t>mask</a:t>
            </a:r>
            <a:endParaRPr sz="4800">
              <a:solidFill>
                <a:srgbClr val="A4C2F4"/>
              </a:solidFill>
            </a:endParaRPr>
          </a:p>
          <a:p>
            <a:pPr indent="0" lvl="0" marL="0" rtl="0">
              <a:spcBef>
                <a:spcPts val="0"/>
              </a:spcBef>
              <a:spcAft>
                <a:spcPts val="0"/>
              </a:spcAft>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000"/>
                                        <p:tgtEl>
                                          <p:spTgt spid="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Shape 537"/>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The decoder</a:t>
            </a:r>
            <a:endParaRPr/>
          </a:p>
        </p:txBody>
      </p:sp>
      <p:sp>
        <p:nvSpPr>
          <p:cNvPr id="538" name="Shape 538"/>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39" name="Shape 539"/>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pic>
        <p:nvPicPr>
          <p:cNvPr id="540" name="Shape 540"/>
          <p:cNvPicPr preferRelativeResize="0"/>
          <p:nvPr/>
        </p:nvPicPr>
        <p:blipFill rotWithShape="1">
          <a:blip r:embed="rId3">
            <a:alphaModFix/>
          </a:blip>
          <a:srcRect b="0" l="0" r="9049" t="0"/>
          <a:stretch/>
        </p:blipFill>
        <p:spPr>
          <a:xfrm>
            <a:off x="2860275" y="4156275"/>
            <a:ext cx="18894874" cy="5665475"/>
          </a:xfrm>
          <a:prstGeom prst="rect">
            <a:avLst/>
          </a:prstGeom>
          <a:noFill/>
          <a:ln cap="flat" cmpd="sng" w="76200">
            <a:solidFill>
              <a:schemeClr val="dk2"/>
            </a:solidFill>
            <a:prstDash val="solid"/>
            <a:round/>
            <a:headEnd len="sm" w="sm" type="none"/>
            <a:tailEnd len="sm" w="sm" type="none"/>
          </a:ln>
        </p:spPr>
      </p:pic>
      <p:grpSp>
        <p:nvGrpSpPr>
          <p:cNvPr id="541" name="Shape 541"/>
          <p:cNvGrpSpPr/>
          <p:nvPr/>
        </p:nvGrpSpPr>
        <p:grpSpPr>
          <a:xfrm>
            <a:off x="220589" y="5197851"/>
            <a:ext cx="981342" cy="3582353"/>
            <a:chOff x="10974050" y="3882238"/>
            <a:chExt cx="2117243" cy="7010475"/>
          </a:xfrm>
        </p:grpSpPr>
        <p:pic>
          <p:nvPicPr>
            <p:cNvPr id="542" name="Shape 542"/>
            <p:cNvPicPr preferRelativeResize="0"/>
            <p:nvPr/>
          </p:nvPicPr>
          <p:blipFill rotWithShape="1">
            <a:blip r:embed="rId4">
              <a:alphaModFix/>
            </a:blip>
            <a:srcRect b="0" l="0" r="0" t="0"/>
            <a:stretch/>
          </p:blipFill>
          <p:spPr>
            <a:xfrm>
              <a:off x="10974050" y="3882238"/>
              <a:ext cx="2117243" cy="7010475"/>
            </a:xfrm>
            <a:prstGeom prst="rect">
              <a:avLst/>
            </a:prstGeom>
            <a:noFill/>
            <a:ln>
              <a:noFill/>
            </a:ln>
          </p:spPr>
        </p:pic>
        <p:sp>
          <p:nvSpPr>
            <p:cNvPr id="543" name="Shape 543"/>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rgbClr val="52267D"/>
                  </a:solidFill>
                  <a:latin typeface="Lato"/>
                  <a:ea typeface="Lato"/>
                  <a:cs typeface="Lato"/>
                  <a:sym typeface="Lato"/>
                </a:rPr>
                <a:t>1.1</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0.9</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1.0</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0.5</a:t>
              </a:r>
              <a:endParaRPr b="1" sz="3600">
                <a:solidFill>
                  <a:srgbClr val="52267D"/>
                </a:solidFill>
                <a:latin typeface="Lato"/>
                <a:ea typeface="Lato"/>
                <a:cs typeface="Lato"/>
                <a:sym typeface="Lato"/>
              </a:endParaRPr>
            </a:p>
            <a:p>
              <a:pPr indent="0" lvl="0" marL="0" rtl="0" algn="ctr">
                <a:spcBef>
                  <a:spcPts val="0"/>
                </a:spcBef>
                <a:spcAft>
                  <a:spcPts val="0"/>
                </a:spcAft>
                <a:buNone/>
              </a:pPr>
              <a:r>
                <a:rPr b="1" lang="en-US" sz="3600">
                  <a:solidFill>
                    <a:srgbClr val="52267D"/>
                  </a:solidFill>
                  <a:latin typeface="Lato"/>
                  <a:ea typeface="Lato"/>
                  <a:cs typeface="Lato"/>
                  <a:sym typeface="Lato"/>
                </a:rPr>
                <a:t>2.2</a:t>
              </a:r>
              <a:endParaRPr b="1" sz="3600">
                <a:solidFill>
                  <a:srgbClr val="D36050"/>
                </a:solidFill>
                <a:latin typeface="Lato"/>
                <a:ea typeface="Lato"/>
                <a:cs typeface="Lato"/>
                <a:sym typeface="Lato"/>
              </a:endParaRPr>
            </a:p>
          </p:txBody>
        </p:sp>
      </p:grpSp>
      <p:cxnSp>
        <p:nvCxnSpPr>
          <p:cNvPr id="544" name="Shape 544"/>
          <p:cNvCxnSpPr/>
          <p:nvPr/>
        </p:nvCxnSpPr>
        <p:spPr>
          <a:xfrm flipH="1" rot="10800000">
            <a:off x="1201925" y="6986775"/>
            <a:ext cx="1188000" cy="4500"/>
          </a:xfrm>
          <a:prstGeom prst="straightConnector1">
            <a:avLst/>
          </a:prstGeom>
          <a:noFill/>
          <a:ln cap="flat" cmpd="sng" w="76200">
            <a:solidFill>
              <a:schemeClr val="dk2"/>
            </a:solidFill>
            <a:prstDash val="solid"/>
            <a:round/>
            <a:headEnd len="med" w="med" type="none"/>
            <a:tailEnd len="med" w="med" type="triangle"/>
          </a:ln>
        </p:spPr>
      </p:cxnSp>
      <p:pic>
        <p:nvPicPr>
          <p:cNvPr id="545" name="Shape 545"/>
          <p:cNvPicPr preferRelativeResize="0"/>
          <p:nvPr/>
        </p:nvPicPr>
        <p:blipFill rotWithShape="1">
          <a:blip r:embed="rId3">
            <a:alphaModFix/>
          </a:blip>
          <a:srcRect b="0" l="91295" r="0" t="0"/>
          <a:stretch/>
        </p:blipFill>
        <p:spPr>
          <a:xfrm>
            <a:off x="22253750" y="4156275"/>
            <a:ext cx="1808301" cy="5665475"/>
          </a:xfrm>
          <a:prstGeom prst="rect">
            <a:avLst/>
          </a:prstGeom>
          <a:noFill/>
          <a:ln cap="flat" cmpd="sng" w="76200">
            <a:solidFill>
              <a:schemeClr val="dk2"/>
            </a:solidFill>
            <a:prstDash val="solid"/>
            <a:round/>
            <a:headEnd len="sm" w="sm" type="none"/>
            <a:tailEnd len="sm" w="sm" type="none"/>
          </a:ln>
        </p:spPr>
      </p:pic>
      <p:sp>
        <p:nvSpPr>
          <p:cNvPr id="546" name="Shape 546"/>
          <p:cNvSpPr txBox="1"/>
          <p:nvPr/>
        </p:nvSpPr>
        <p:spPr>
          <a:xfrm>
            <a:off x="22009950" y="2657175"/>
            <a:ext cx="2295900" cy="14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52267D"/>
                </a:solidFill>
                <a:latin typeface="Lato Light"/>
                <a:ea typeface="Lato Light"/>
                <a:cs typeface="Lato Light"/>
                <a:sym typeface="Lato Light"/>
              </a:rPr>
              <a:t>Original</a:t>
            </a:r>
            <a:endParaRPr>
              <a:solidFill>
                <a:schemeClr val="dk1"/>
              </a:solidFill>
            </a:endParaRPr>
          </a:p>
        </p:txBody>
      </p:sp>
      <p:sp>
        <p:nvSpPr>
          <p:cNvPr id="547" name="Shape 547"/>
          <p:cNvSpPr txBox="1"/>
          <p:nvPr/>
        </p:nvSpPr>
        <p:spPr>
          <a:xfrm>
            <a:off x="18620850" y="2657175"/>
            <a:ext cx="3389100" cy="14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52267D"/>
                </a:solidFill>
                <a:latin typeface="Lato Light"/>
                <a:ea typeface="Lato Light"/>
                <a:cs typeface="Lato Light"/>
                <a:sym typeface="Lato Light"/>
              </a:rPr>
              <a:t>Reconstruction</a:t>
            </a:r>
            <a:endParaRPr>
              <a:solidFill>
                <a:schemeClr val="dk1"/>
              </a:solidFill>
            </a:endParaRPr>
          </a:p>
        </p:txBody>
      </p:sp>
      <p:sp>
        <p:nvSpPr>
          <p:cNvPr id="548" name="Shape 548"/>
          <p:cNvSpPr txBox="1"/>
          <p:nvPr/>
        </p:nvSpPr>
        <p:spPr>
          <a:xfrm>
            <a:off x="2389925" y="2657175"/>
            <a:ext cx="3389100" cy="14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52267D"/>
                </a:solidFill>
                <a:latin typeface="Lato Light"/>
                <a:ea typeface="Lato Light"/>
                <a:cs typeface="Lato Light"/>
                <a:sym typeface="Lato Light"/>
              </a:rPr>
              <a:t>1st layer</a:t>
            </a:r>
            <a:endParaRPr>
              <a:solidFill>
                <a:schemeClr val="dk1"/>
              </a:solidFill>
            </a:endParaRPr>
          </a:p>
        </p:txBody>
      </p:sp>
      <p:sp>
        <p:nvSpPr>
          <p:cNvPr id="549" name="Shape 549"/>
          <p:cNvSpPr txBox="1"/>
          <p:nvPr/>
        </p:nvSpPr>
        <p:spPr>
          <a:xfrm>
            <a:off x="5779025" y="2657175"/>
            <a:ext cx="3389100" cy="14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52267D"/>
                </a:solidFill>
                <a:latin typeface="Lato Light"/>
                <a:ea typeface="Lato Light"/>
                <a:cs typeface="Lato Light"/>
                <a:sym typeface="Lato Light"/>
              </a:rPr>
              <a:t>3rd</a:t>
            </a:r>
            <a:endParaRPr>
              <a:solidFill>
                <a:schemeClr val="dk1"/>
              </a:solidFill>
            </a:endParaRPr>
          </a:p>
        </p:txBody>
      </p:sp>
      <p:sp>
        <p:nvSpPr>
          <p:cNvPr id="550" name="Shape 550"/>
          <p:cNvSpPr txBox="1"/>
          <p:nvPr/>
        </p:nvSpPr>
        <p:spPr>
          <a:xfrm>
            <a:off x="9669625" y="2683200"/>
            <a:ext cx="3389100" cy="14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52267D"/>
                </a:solidFill>
                <a:latin typeface="Lato Light"/>
                <a:ea typeface="Lato Light"/>
                <a:cs typeface="Lato Light"/>
                <a:sym typeface="Lato Light"/>
              </a:rPr>
              <a:t>5th</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Shape 50"/>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51" name="Shape 51"/>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You Deserve Ugliness</a:t>
            </a:r>
            <a:endParaRPr/>
          </a:p>
        </p:txBody>
      </p:sp>
      <p:sp>
        <p:nvSpPr>
          <p:cNvPr id="52" name="Shape 52"/>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3" name="Shape 53"/>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pic>
        <p:nvPicPr>
          <p:cNvPr id="54" name="Shape 54"/>
          <p:cNvPicPr preferRelativeResize="0"/>
          <p:nvPr/>
        </p:nvPicPr>
        <p:blipFill>
          <a:blip r:embed="rId3">
            <a:alphaModFix/>
          </a:blip>
          <a:stretch>
            <a:fillRect/>
          </a:stretch>
        </p:blipFill>
        <p:spPr>
          <a:xfrm>
            <a:off x="10344150" y="4614863"/>
            <a:ext cx="3695700" cy="4486275"/>
          </a:xfrm>
          <a:prstGeom prst="rect">
            <a:avLst/>
          </a:prstGeom>
          <a:noFill/>
          <a:ln>
            <a:noFill/>
          </a:ln>
        </p:spPr>
      </p:pic>
      <p:pic>
        <p:nvPicPr>
          <p:cNvPr id="55" name="Shape 55"/>
          <p:cNvPicPr preferRelativeResize="0"/>
          <p:nvPr/>
        </p:nvPicPr>
        <p:blipFill>
          <a:blip r:embed="rId4">
            <a:alphaModFix/>
          </a:blip>
          <a:stretch>
            <a:fillRect/>
          </a:stretch>
        </p:blipFill>
        <p:spPr>
          <a:xfrm>
            <a:off x="10339388" y="4652963"/>
            <a:ext cx="3705225" cy="4410075"/>
          </a:xfrm>
          <a:prstGeom prst="rect">
            <a:avLst/>
          </a:prstGeom>
          <a:noFill/>
          <a:ln>
            <a:noFill/>
          </a:ln>
        </p:spPr>
      </p:pic>
      <p:pic>
        <p:nvPicPr>
          <p:cNvPr id="56" name="Shape 56"/>
          <p:cNvPicPr preferRelativeResize="0"/>
          <p:nvPr/>
        </p:nvPicPr>
        <p:blipFill rotWithShape="1">
          <a:blip r:embed="rId5">
            <a:alphaModFix/>
          </a:blip>
          <a:srcRect b="11939" l="25959" r="25959" t="12348"/>
          <a:stretch/>
        </p:blipFill>
        <p:spPr>
          <a:xfrm>
            <a:off x="8799462" y="3508750"/>
            <a:ext cx="6785101" cy="801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2700"/>
                                        <p:tgtEl>
                                          <p:spTgt spid="51"/>
                                        </p:tgtEl>
                                        <p:attrNameLst>
                                          <p:attrName>ppt_w</p:attrName>
                                        </p:attrNameLst>
                                      </p:cBhvr>
                                      <p:tavLst>
                                        <p:tav fmla="" tm="0">
                                          <p:val>
                                            <p:strVal val="0"/>
                                          </p:val>
                                        </p:tav>
                                        <p:tav fmla="" tm="100000">
                                          <p:val>
                                            <p:strVal val="#ppt_w"/>
                                          </p:val>
                                        </p:tav>
                                      </p:tavLst>
                                    </p:anim>
                                    <p:anim calcmode="lin" valueType="num">
                                      <p:cBhvr additive="base">
                                        <p:cTn dur="2700"/>
                                        <p:tgtEl>
                                          <p:spTgt spid="5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Shape 555"/>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556" name="Shape 556"/>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US"/>
              <a:t>Leak:</a:t>
            </a:r>
            <a:endParaRPr/>
          </a:p>
          <a:p>
            <a:pPr indent="0" lvl="0" marL="0" rtl="0">
              <a:spcBef>
                <a:spcPts val="0"/>
              </a:spcBef>
              <a:spcAft>
                <a:spcPts val="0"/>
              </a:spcAft>
              <a:buNone/>
            </a:pPr>
            <a:r>
              <a:rPr lang="en-US"/>
              <a:t>Max-pool switch location mask</a:t>
            </a:r>
            <a:endParaRPr/>
          </a:p>
        </p:txBody>
      </p:sp>
      <p:sp>
        <p:nvSpPr>
          <p:cNvPr id="557" name="Shape 557"/>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58" name="Shape 558"/>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pic>
        <p:nvPicPr>
          <p:cNvPr id="559" name="Shape 559"/>
          <p:cNvPicPr preferRelativeResize="0"/>
          <p:nvPr/>
        </p:nvPicPr>
        <p:blipFill>
          <a:blip r:embed="rId3">
            <a:alphaModFix/>
          </a:blip>
          <a:stretch>
            <a:fillRect/>
          </a:stretch>
        </p:blipFill>
        <p:spPr>
          <a:xfrm>
            <a:off x="1822913" y="2712725"/>
            <a:ext cx="21340176" cy="9451850"/>
          </a:xfrm>
          <a:prstGeom prst="rect">
            <a:avLst/>
          </a:prstGeom>
          <a:noFill/>
          <a:ln>
            <a:noFill/>
          </a:ln>
        </p:spPr>
      </p:pic>
      <p:sp>
        <p:nvSpPr>
          <p:cNvPr id="560" name="Shape 560"/>
          <p:cNvSpPr txBox="1"/>
          <p:nvPr/>
        </p:nvSpPr>
        <p:spPr>
          <a:xfrm>
            <a:off x="10298825" y="11970000"/>
            <a:ext cx="10374300" cy="14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52267D"/>
                </a:solidFill>
                <a:latin typeface="Lato Light"/>
                <a:ea typeface="Lato Light"/>
                <a:cs typeface="Lato Light"/>
                <a:sym typeface="Lato Light"/>
              </a:rPr>
              <a:t>Max-pool switch location mask</a:t>
            </a:r>
            <a:br>
              <a:rPr lang="en-US" sz="3600">
                <a:solidFill>
                  <a:srgbClr val="52267D"/>
                </a:solidFill>
                <a:latin typeface="Lato Light"/>
                <a:ea typeface="Lato Light"/>
                <a:cs typeface="Lato Light"/>
                <a:sym typeface="Lato Light"/>
              </a:rPr>
            </a:br>
            <a:r>
              <a:rPr lang="en-US" sz="3600">
                <a:solidFill>
                  <a:srgbClr val="52267D"/>
                </a:solidFill>
                <a:latin typeface="Lato Light"/>
                <a:ea typeface="Lato Light"/>
                <a:cs typeface="Lato Light"/>
                <a:sym typeface="Lato Light"/>
              </a:rPr>
              <a:t>2-14 bits / pixel</a:t>
            </a:r>
            <a:br>
              <a:rPr lang="en-US" sz="3600">
                <a:solidFill>
                  <a:srgbClr val="52267D"/>
                </a:solidFill>
                <a:latin typeface="Lato Light"/>
                <a:ea typeface="Lato Light"/>
                <a:cs typeface="Lato Light"/>
                <a:sym typeface="Lato Light"/>
              </a:rPr>
            </a:b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Shape 565"/>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566" name="Shape 566"/>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Leak:</a:t>
            </a:r>
            <a:endParaRPr/>
          </a:p>
          <a:p>
            <a:pPr indent="0" lvl="0" marL="0" rtl="0">
              <a:spcBef>
                <a:spcPts val="0"/>
              </a:spcBef>
              <a:spcAft>
                <a:spcPts val="0"/>
              </a:spcAft>
              <a:buNone/>
            </a:pPr>
            <a:r>
              <a:rPr lang="en-US"/>
              <a:t>Max-pool switch location mask</a:t>
            </a:r>
            <a:endParaRPr/>
          </a:p>
        </p:txBody>
      </p:sp>
      <p:sp>
        <p:nvSpPr>
          <p:cNvPr id="567" name="Shape 567"/>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68" name="Shape 568"/>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pic>
        <p:nvPicPr>
          <p:cNvPr id="569" name="Shape 569"/>
          <p:cNvPicPr preferRelativeResize="0"/>
          <p:nvPr/>
        </p:nvPicPr>
        <p:blipFill>
          <a:blip r:embed="rId3">
            <a:alphaModFix/>
          </a:blip>
          <a:stretch>
            <a:fillRect/>
          </a:stretch>
        </p:blipFill>
        <p:spPr>
          <a:xfrm>
            <a:off x="1035163" y="4224175"/>
            <a:ext cx="22313676" cy="6852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Shape 574"/>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575" name="Shape 575"/>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Random Encoder</a:t>
            </a:r>
            <a:endParaRPr/>
          </a:p>
        </p:txBody>
      </p:sp>
      <p:sp>
        <p:nvSpPr>
          <p:cNvPr id="576" name="Shape 576"/>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77" name="Shape 577"/>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sp>
        <p:nvSpPr>
          <p:cNvPr id="578" name="Shape 578"/>
          <p:cNvSpPr/>
          <p:nvPr/>
        </p:nvSpPr>
        <p:spPr>
          <a:xfrm>
            <a:off x="2281075" y="3204000"/>
            <a:ext cx="20477400" cy="9164700"/>
          </a:xfrm>
          <a:prstGeom prst="rect">
            <a:avLst/>
          </a:prstGeom>
          <a:noFill/>
          <a:ln>
            <a:noFill/>
          </a:ln>
        </p:spPr>
        <p:txBody>
          <a:bodyPr anchorCtr="0" anchor="t" bIns="45700" lIns="45700" spcFirstLastPara="1" rIns="45700" wrap="square" tIns="45700">
            <a:noAutofit/>
          </a:bodyPr>
          <a:lstStyle/>
          <a:p>
            <a:pPr indent="-577850" lvl="0" marL="4572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Original images</a:t>
            </a:r>
            <a:endParaRPr sz="5500">
              <a:solidFill>
                <a:srgbClr val="52267D"/>
              </a:solidFill>
              <a:latin typeface="Lato Light"/>
              <a:ea typeface="Lato Light"/>
              <a:cs typeface="Lato Light"/>
              <a:sym typeface="Lato Light"/>
            </a:endParaRPr>
          </a:p>
          <a:p>
            <a:pPr indent="0" lvl="0" marL="0" marR="0" rtl="0" algn="l">
              <a:lnSpc>
                <a:spcPct val="100000"/>
              </a:lnSpc>
              <a:spcBef>
                <a:spcPts val="0"/>
              </a:spcBef>
              <a:spcAft>
                <a:spcPts val="0"/>
              </a:spcAft>
              <a:buNone/>
            </a:pPr>
            <a:r>
              <a:t/>
            </a:r>
            <a:endParaRPr sz="5500">
              <a:solidFill>
                <a:srgbClr val="52267D"/>
              </a:solidFill>
              <a:latin typeface="Lato Light"/>
              <a:ea typeface="Lato Light"/>
              <a:cs typeface="Lato Light"/>
              <a:sym typeface="Lato Light"/>
            </a:endParaRPr>
          </a:p>
          <a:p>
            <a:pPr indent="-577850" lvl="0" marL="457200" rtl="0">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Encoder with random weights</a:t>
            </a:r>
            <a:endParaRPr sz="5500">
              <a:solidFill>
                <a:srgbClr val="52267D"/>
              </a:solidFill>
              <a:latin typeface="Lato Light"/>
              <a:ea typeface="Lato Light"/>
              <a:cs typeface="Lato Light"/>
              <a:sym typeface="Lato Light"/>
            </a:endParaRPr>
          </a:p>
          <a:p>
            <a:pPr indent="-577850" lvl="0" marL="457200" rtl="0">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(untrained) [16,16,16]</a:t>
            </a:r>
            <a:endParaRPr sz="5500">
              <a:solidFill>
                <a:srgbClr val="52267D"/>
              </a:solidFill>
              <a:latin typeface="Lato Light"/>
              <a:ea typeface="Lato Light"/>
              <a:cs typeface="Lato Light"/>
              <a:sym typeface="Lato Light"/>
            </a:endParaRPr>
          </a:p>
          <a:p>
            <a:pPr indent="0" lvl="0" marL="0" rtl="0">
              <a:spcBef>
                <a:spcPts val="0"/>
              </a:spcBef>
              <a:spcAft>
                <a:spcPts val="0"/>
              </a:spcAft>
              <a:buNone/>
            </a:pPr>
            <a:r>
              <a:t/>
            </a:r>
            <a:endParaRPr sz="5500">
              <a:solidFill>
                <a:srgbClr val="52267D"/>
              </a:solidFill>
              <a:latin typeface="Lato Light"/>
              <a:ea typeface="Lato Light"/>
              <a:cs typeface="Lato Light"/>
              <a:sym typeface="Lato Light"/>
            </a:endParaRPr>
          </a:p>
          <a:p>
            <a:pPr indent="0" lvl="0" marL="0" rtl="0">
              <a:spcBef>
                <a:spcPts val="0"/>
              </a:spcBef>
              <a:spcAft>
                <a:spcPts val="0"/>
              </a:spcAft>
              <a:buNone/>
            </a:pPr>
            <a:r>
              <a:t/>
            </a:r>
            <a:endParaRPr sz="5500">
              <a:solidFill>
                <a:srgbClr val="52267D"/>
              </a:solidFill>
              <a:latin typeface="Lato Light"/>
              <a:ea typeface="Lato Light"/>
              <a:cs typeface="Lato Light"/>
              <a:sym typeface="Lato Light"/>
            </a:endParaRPr>
          </a:p>
          <a:p>
            <a:pPr indent="-577850" lvl="0" marL="4572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Encoder pre-trained</a:t>
            </a:r>
            <a:endParaRPr sz="5500">
              <a:solidFill>
                <a:srgbClr val="52267D"/>
              </a:solidFill>
              <a:latin typeface="Lato Light"/>
              <a:ea typeface="Lato Light"/>
              <a:cs typeface="Lato Light"/>
              <a:sym typeface="Lato Light"/>
            </a:endParaRPr>
          </a:p>
          <a:p>
            <a:pPr indent="-577850" lvl="0" marL="4572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for classification [16,16,16]</a:t>
            </a:r>
            <a:endParaRPr sz="5500">
              <a:solidFill>
                <a:srgbClr val="52267D"/>
              </a:solidFill>
              <a:latin typeface="Lato Light"/>
              <a:ea typeface="Lato Light"/>
              <a:cs typeface="Lato Light"/>
              <a:sym typeface="Lato Light"/>
            </a:endParaRPr>
          </a:p>
          <a:p>
            <a:pPr indent="0" lvl="0" marL="0" marR="0" rtl="0" algn="l">
              <a:lnSpc>
                <a:spcPct val="100000"/>
              </a:lnSpc>
              <a:spcBef>
                <a:spcPts val="0"/>
              </a:spcBef>
              <a:spcAft>
                <a:spcPts val="0"/>
              </a:spcAft>
              <a:buNone/>
            </a:pPr>
            <a:r>
              <a:t/>
            </a:r>
            <a:endParaRPr sz="5500">
              <a:solidFill>
                <a:srgbClr val="52267D"/>
              </a:solidFill>
              <a:latin typeface="Lato Light"/>
              <a:ea typeface="Lato Light"/>
              <a:cs typeface="Lato Light"/>
              <a:sym typeface="Lato Light"/>
            </a:endParaRPr>
          </a:p>
          <a:p>
            <a:pPr indent="-577850" lvl="0" marL="457200" rtl="0">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Encoder with random weights</a:t>
            </a:r>
            <a:endParaRPr sz="5500">
              <a:solidFill>
                <a:srgbClr val="52267D"/>
              </a:solidFill>
              <a:latin typeface="Lato Light"/>
              <a:ea typeface="Lato Light"/>
              <a:cs typeface="Lato Light"/>
              <a:sym typeface="Lato Light"/>
            </a:endParaRPr>
          </a:p>
          <a:p>
            <a:pPr indent="-577850" lvl="0" marL="457200" rtl="0">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(untrained) [48,96,192]</a:t>
            </a:r>
            <a:endParaRPr sz="5500">
              <a:solidFill>
                <a:srgbClr val="52267D"/>
              </a:solidFill>
              <a:latin typeface="Lato Light"/>
              <a:ea typeface="Lato Light"/>
              <a:cs typeface="Lato Light"/>
              <a:sym typeface="Lato Light"/>
            </a:endParaRPr>
          </a:p>
        </p:txBody>
      </p:sp>
      <p:pic>
        <p:nvPicPr>
          <p:cNvPr id="579" name="Shape 579"/>
          <p:cNvPicPr preferRelativeResize="0"/>
          <p:nvPr/>
        </p:nvPicPr>
        <p:blipFill>
          <a:blip r:embed="rId3">
            <a:alphaModFix/>
          </a:blip>
          <a:stretch>
            <a:fillRect/>
          </a:stretch>
        </p:blipFill>
        <p:spPr>
          <a:xfrm>
            <a:off x="11838825" y="7913464"/>
            <a:ext cx="11083946" cy="2770990"/>
          </a:xfrm>
          <a:prstGeom prst="rect">
            <a:avLst/>
          </a:prstGeom>
          <a:noFill/>
          <a:ln>
            <a:noFill/>
          </a:ln>
        </p:spPr>
      </p:pic>
      <p:pic>
        <p:nvPicPr>
          <p:cNvPr id="580" name="Shape 580"/>
          <p:cNvPicPr preferRelativeResize="0"/>
          <p:nvPr/>
        </p:nvPicPr>
        <p:blipFill>
          <a:blip r:embed="rId4">
            <a:alphaModFix/>
          </a:blip>
          <a:stretch>
            <a:fillRect/>
          </a:stretch>
        </p:blipFill>
        <p:spPr>
          <a:xfrm>
            <a:off x="11838825" y="4993993"/>
            <a:ext cx="11083946" cy="2770990"/>
          </a:xfrm>
          <a:prstGeom prst="rect">
            <a:avLst/>
          </a:prstGeom>
          <a:noFill/>
          <a:ln>
            <a:noFill/>
          </a:ln>
        </p:spPr>
      </p:pic>
      <p:pic>
        <p:nvPicPr>
          <p:cNvPr id="581" name="Shape 581"/>
          <p:cNvPicPr preferRelativeResize="0"/>
          <p:nvPr/>
        </p:nvPicPr>
        <p:blipFill>
          <a:blip r:embed="rId5">
            <a:alphaModFix/>
          </a:blip>
          <a:stretch>
            <a:fillRect/>
          </a:stretch>
        </p:blipFill>
        <p:spPr>
          <a:xfrm>
            <a:off x="11838825" y="2146400"/>
            <a:ext cx="11083946" cy="2770990"/>
          </a:xfrm>
          <a:prstGeom prst="rect">
            <a:avLst/>
          </a:prstGeom>
          <a:noFill/>
          <a:ln>
            <a:noFill/>
          </a:ln>
        </p:spPr>
      </p:pic>
      <p:pic>
        <p:nvPicPr>
          <p:cNvPr id="582" name="Shape 582"/>
          <p:cNvPicPr preferRelativeResize="0"/>
          <p:nvPr/>
        </p:nvPicPr>
        <p:blipFill>
          <a:blip r:embed="rId6">
            <a:alphaModFix/>
          </a:blip>
          <a:stretch>
            <a:fillRect/>
          </a:stretch>
        </p:blipFill>
        <p:spPr>
          <a:xfrm>
            <a:off x="11838825" y="10832935"/>
            <a:ext cx="11083946" cy="27709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Shape 587"/>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588" name="Shape 588"/>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Random Encoder</a:t>
            </a:r>
            <a:endParaRPr/>
          </a:p>
        </p:txBody>
      </p:sp>
      <p:sp>
        <p:nvSpPr>
          <p:cNvPr id="589" name="Shape 589"/>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90" name="Shape 590"/>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pic>
        <p:nvPicPr>
          <p:cNvPr id="591" name="Shape 591"/>
          <p:cNvPicPr preferRelativeResize="0"/>
          <p:nvPr/>
        </p:nvPicPr>
        <p:blipFill>
          <a:blip r:embed="rId3">
            <a:alphaModFix/>
          </a:blip>
          <a:stretch>
            <a:fillRect/>
          </a:stretch>
        </p:blipFill>
        <p:spPr>
          <a:xfrm>
            <a:off x="6690663" y="2365750"/>
            <a:ext cx="11002676" cy="10161951"/>
          </a:xfrm>
          <a:prstGeom prst="rect">
            <a:avLst/>
          </a:prstGeom>
          <a:noFill/>
          <a:ln>
            <a:noFill/>
          </a:ln>
        </p:spPr>
      </p:pic>
      <p:sp>
        <p:nvSpPr>
          <p:cNvPr id="592" name="Shape 592"/>
          <p:cNvSpPr/>
          <p:nvPr/>
        </p:nvSpPr>
        <p:spPr>
          <a:xfrm>
            <a:off x="6999900" y="8481000"/>
            <a:ext cx="10161000" cy="576900"/>
          </a:xfrm>
          <a:prstGeom prst="rect">
            <a:avLst/>
          </a:prstGeom>
          <a:noFill/>
          <a:ln cap="flat" cmpd="sng" w="76200">
            <a:solidFill>
              <a:srgbClr val="9452B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3" name="Shape 593"/>
          <p:cNvSpPr/>
          <p:nvPr/>
        </p:nvSpPr>
        <p:spPr>
          <a:xfrm>
            <a:off x="6999900" y="11618950"/>
            <a:ext cx="10161000" cy="576900"/>
          </a:xfrm>
          <a:prstGeom prst="rect">
            <a:avLst/>
          </a:prstGeom>
          <a:noFill/>
          <a:ln cap="flat" cmpd="sng" w="76200">
            <a:solidFill>
              <a:srgbClr val="9452B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4" name="Shape 594"/>
          <p:cNvSpPr/>
          <p:nvPr/>
        </p:nvSpPr>
        <p:spPr>
          <a:xfrm>
            <a:off x="324150" y="1990025"/>
            <a:ext cx="20477400" cy="9164700"/>
          </a:xfrm>
          <a:prstGeom prst="rect">
            <a:avLst/>
          </a:prstGeom>
          <a:noFill/>
          <a:ln>
            <a:noFill/>
          </a:ln>
        </p:spPr>
        <p:txBody>
          <a:bodyPr anchorCtr="0" anchor="t" bIns="45700" lIns="45700" spcFirstLastPara="1" rIns="45700" wrap="square" tIns="45700">
            <a:noAutofit/>
          </a:bodyPr>
          <a:lstStyle/>
          <a:p>
            <a:pPr indent="0" lvl="0" marL="0" rtl="0">
              <a:spcBef>
                <a:spcPts val="0"/>
              </a:spcBef>
              <a:spcAft>
                <a:spcPts val="0"/>
              </a:spcAft>
              <a:buNone/>
            </a:pPr>
            <a:r>
              <a:rPr lang="en-US" sz="5500">
                <a:solidFill>
                  <a:srgbClr val="52267D"/>
                </a:solidFill>
                <a:latin typeface="Lato Light"/>
                <a:ea typeface="Lato Light"/>
                <a:cs typeface="Lato Light"/>
                <a:sym typeface="Lato Light"/>
              </a:rPr>
              <a:t>Root Mean</a:t>
            </a:r>
            <a:endParaRPr sz="5500">
              <a:solidFill>
                <a:srgbClr val="52267D"/>
              </a:solidFill>
              <a:latin typeface="Lato Light"/>
              <a:ea typeface="Lato Light"/>
              <a:cs typeface="Lato Light"/>
              <a:sym typeface="Lato Light"/>
            </a:endParaRPr>
          </a:p>
          <a:p>
            <a:pPr indent="0" lvl="0" marL="0" rtl="0">
              <a:spcBef>
                <a:spcPts val="0"/>
              </a:spcBef>
              <a:spcAft>
                <a:spcPts val="0"/>
              </a:spcAft>
              <a:buNone/>
            </a:pPr>
            <a:r>
              <a:rPr lang="en-US" sz="5500">
                <a:solidFill>
                  <a:srgbClr val="52267D"/>
                </a:solidFill>
                <a:latin typeface="Lato Light"/>
                <a:ea typeface="Lato Light"/>
                <a:cs typeface="Lato Light"/>
                <a:sym typeface="Lato Light"/>
              </a:rPr>
              <a:t>Square Error</a:t>
            </a:r>
            <a:endParaRPr sz="5500">
              <a:solidFill>
                <a:srgbClr val="52267D"/>
              </a:solidFill>
              <a:latin typeface="Lato Light"/>
              <a:ea typeface="Lato Light"/>
              <a:cs typeface="Lato Light"/>
              <a:sym typeface="Lato Light"/>
            </a:endParaRPr>
          </a:p>
        </p:txBody>
      </p:sp>
      <p:cxnSp>
        <p:nvCxnSpPr>
          <p:cNvPr id="595" name="Shape 595"/>
          <p:cNvCxnSpPr/>
          <p:nvPr/>
        </p:nvCxnSpPr>
        <p:spPr>
          <a:xfrm rot="10800000">
            <a:off x="4415925" y="3502375"/>
            <a:ext cx="6447600" cy="1605600"/>
          </a:xfrm>
          <a:prstGeom prst="straightConnector1">
            <a:avLst/>
          </a:prstGeom>
          <a:noFill/>
          <a:ln cap="flat" cmpd="sng" w="76200">
            <a:solidFill>
              <a:srgbClr val="9452BA"/>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Shape 600"/>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601" name="Shape 601"/>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Bonus Track #1</a:t>
            </a:r>
            <a:endParaRPr/>
          </a:p>
        </p:txBody>
      </p:sp>
      <p:sp>
        <p:nvSpPr>
          <p:cNvPr id="602" name="Shape 602"/>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03" name="Shape 603"/>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sp>
        <p:nvSpPr>
          <p:cNvPr id="604" name="Shape 604"/>
          <p:cNvSpPr/>
          <p:nvPr/>
        </p:nvSpPr>
        <p:spPr>
          <a:xfrm>
            <a:off x="4877025" y="9036750"/>
            <a:ext cx="14629800" cy="24834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None/>
            </a:pPr>
            <a:r>
              <a:rPr b="1" lang="en-US" sz="5500">
                <a:solidFill>
                  <a:srgbClr val="52267D"/>
                </a:solidFill>
                <a:latin typeface="Lato"/>
                <a:ea typeface="Lato"/>
                <a:cs typeface="Lato"/>
                <a:sym typeface="Lato"/>
              </a:rPr>
              <a:t>Average</a:t>
            </a:r>
            <a:r>
              <a:rPr lang="en-US" sz="5500">
                <a:solidFill>
                  <a:srgbClr val="52267D"/>
                </a:solidFill>
                <a:latin typeface="Lato Light"/>
                <a:ea typeface="Lato Light"/>
                <a:cs typeface="Lato Light"/>
                <a:sym typeface="Lato Light"/>
              </a:rPr>
              <a:t>-pooling doesn’t work at all</a:t>
            </a:r>
            <a:endParaRPr sz="5500">
              <a:solidFill>
                <a:srgbClr val="52267D"/>
              </a:solidFill>
              <a:latin typeface="Lato Light"/>
              <a:ea typeface="Lato Light"/>
              <a:cs typeface="Lato Light"/>
              <a:sym typeface="Lato Light"/>
            </a:endParaRPr>
          </a:p>
        </p:txBody>
      </p:sp>
      <p:pic>
        <p:nvPicPr>
          <p:cNvPr id="605" name="Shape 605"/>
          <p:cNvPicPr preferRelativeResize="0"/>
          <p:nvPr/>
        </p:nvPicPr>
        <p:blipFill>
          <a:blip r:embed="rId3">
            <a:alphaModFix/>
          </a:blip>
          <a:stretch>
            <a:fillRect/>
          </a:stretch>
        </p:blipFill>
        <p:spPr>
          <a:xfrm>
            <a:off x="14794373" y="2172998"/>
            <a:ext cx="9356475" cy="3411000"/>
          </a:xfrm>
          <a:prstGeom prst="rect">
            <a:avLst/>
          </a:prstGeom>
          <a:noFill/>
          <a:ln>
            <a:noFill/>
          </a:ln>
        </p:spPr>
      </p:pic>
      <p:sp>
        <p:nvSpPr>
          <p:cNvPr id="606" name="Shape 606"/>
          <p:cNvSpPr txBox="1"/>
          <p:nvPr/>
        </p:nvSpPr>
        <p:spPr>
          <a:xfrm>
            <a:off x="19061700" y="910100"/>
            <a:ext cx="3000000" cy="20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rgbClr val="52267D"/>
                </a:solidFill>
                <a:latin typeface="Lato Light"/>
                <a:ea typeface="Lato Light"/>
                <a:cs typeface="Lato Light"/>
                <a:sym typeface="Lato Light"/>
              </a:rPr>
              <a:t>Max-pooling layer</a:t>
            </a:r>
            <a:endParaRPr>
              <a:solidFill>
                <a:schemeClr val="dk1"/>
              </a:solidFill>
            </a:endParaRPr>
          </a:p>
        </p:txBody>
      </p:sp>
      <p:sp>
        <p:nvSpPr>
          <p:cNvPr id="607" name="Shape 607"/>
          <p:cNvSpPr txBox="1"/>
          <p:nvPr/>
        </p:nvSpPr>
        <p:spPr>
          <a:xfrm>
            <a:off x="18159250" y="4682275"/>
            <a:ext cx="5991600" cy="267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US" sz="3000">
                <a:solidFill>
                  <a:srgbClr val="EA9999"/>
                </a:solidFill>
              </a:rPr>
              <a:t>Bottom Right</a:t>
            </a:r>
            <a:r>
              <a:rPr lang="en-US" sz="3000"/>
              <a:t>  </a:t>
            </a:r>
            <a:r>
              <a:rPr lang="en-US" sz="3000">
                <a:solidFill>
                  <a:srgbClr val="B2CC7B"/>
                </a:solidFill>
              </a:rPr>
              <a:t>Bottom Right</a:t>
            </a:r>
            <a:endParaRPr sz="3000">
              <a:solidFill>
                <a:srgbClr val="B2CC7B"/>
              </a:solidFill>
            </a:endParaRPr>
          </a:p>
          <a:p>
            <a:pPr indent="0" lvl="0" marL="0" rtl="0">
              <a:spcBef>
                <a:spcPts val="0"/>
              </a:spcBef>
              <a:spcAft>
                <a:spcPts val="0"/>
              </a:spcAft>
              <a:buNone/>
            </a:pPr>
            <a:r>
              <a:t/>
            </a:r>
            <a:endParaRPr sz="3000"/>
          </a:p>
          <a:p>
            <a:pPr indent="0" lvl="0" marL="0" rtl="0">
              <a:spcBef>
                <a:spcPts val="0"/>
              </a:spcBef>
              <a:spcAft>
                <a:spcPts val="0"/>
              </a:spcAft>
              <a:buNone/>
            </a:pPr>
            <a:r>
              <a:rPr lang="en-US" sz="3000">
                <a:solidFill>
                  <a:schemeClr val="accent3"/>
                </a:solidFill>
              </a:rPr>
              <a:t>Top Left </a:t>
            </a:r>
            <a:r>
              <a:rPr lang="en-US" sz="3000"/>
              <a:t>         </a:t>
            </a:r>
            <a:r>
              <a:rPr lang="en-US" sz="3000">
                <a:solidFill>
                  <a:srgbClr val="A4C2F4"/>
                </a:solidFill>
              </a:rPr>
              <a:t>Bottom Right</a:t>
            </a:r>
            <a:endParaRPr sz="3000">
              <a:solidFill>
                <a:srgbClr val="A4C2F4"/>
              </a:solidFill>
            </a:endParaRPr>
          </a:p>
          <a:p>
            <a:pPr indent="0" lvl="0" marL="0" rtl="0">
              <a:spcBef>
                <a:spcPts val="0"/>
              </a:spcBef>
              <a:spcAft>
                <a:spcPts val="0"/>
              </a:spcAft>
              <a:buNone/>
            </a:pPr>
            <a:r>
              <a:t/>
            </a:r>
            <a:endParaRPr/>
          </a:p>
        </p:txBody>
      </p:sp>
      <p:sp>
        <p:nvSpPr>
          <p:cNvPr id="608" name="Shape 608"/>
          <p:cNvSpPr/>
          <p:nvPr/>
        </p:nvSpPr>
        <p:spPr>
          <a:xfrm>
            <a:off x="17835325" y="4308200"/>
            <a:ext cx="4987650" cy="2382500"/>
          </a:xfrm>
          <a:custGeom>
            <a:pathLst>
              <a:path extrusionOk="0" h="95300" w="199506">
                <a:moveTo>
                  <a:pt x="0" y="95300"/>
                </a:moveTo>
                <a:cubicBezTo>
                  <a:pt x="26034" y="86062"/>
                  <a:pt x="52208" y="77048"/>
                  <a:pt x="77487" y="65908"/>
                </a:cubicBezTo>
                <a:cubicBezTo>
                  <a:pt x="95353" y="58035"/>
                  <a:pt x="111743" y="47151"/>
                  <a:pt x="129144" y="38298"/>
                </a:cubicBezTo>
                <a:cubicBezTo>
                  <a:pt x="145475" y="29989"/>
                  <a:pt x="162375" y="22714"/>
                  <a:pt x="178130" y="13360"/>
                </a:cubicBezTo>
                <a:cubicBezTo>
                  <a:pt x="182379" y="10837"/>
                  <a:pt x="186362" y="7886"/>
                  <a:pt x="190599" y="5344"/>
                </a:cubicBezTo>
                <a:cubicBezTo>
                  <a:pt x="193568" y="3563"/>
                  <a:pt x="197958" y="3097"/>
                  <a:pt x="199506" y="0"/>
                </a:cubicBezTo>
              </a:path>
            </a:pathLst>
          </a:custGeom>
          <a:noFill/>
          <a:ln cap="flat" cmpd="sng" w="114300">
            <a:solidFill>
              <a:schemeClr val="accent5"/>
            </a:solidFill>
            <a:prstDash val="solid"/>
            <a:round/>
            <a:headEnd len="med" w="med" type="none"/>
            <a:tailEnd len="med" w="med" type="none"/>
          </a:ln>
        </p:spPr>
      </p:sp>
      <p:sp>
        <p:nvSpPr>
          <p:cNvPr id="609" name="Shape 609"/>
          <p:cNvSpPr/>
          <p:nvPr/>
        </p:nvSpPr>
        <p:spPr>
          <a:xfrm>
            <a:off x="18213850" y="4219150"/>
            <a:ext cx="4675925" cy="2671950"/>
          </a:xfrm>
          <a:custGeom>
            <a:pathLst>
              <a:path extrusionOk="0" h="106878" w="187037">
                <a:moveTo>
                  <a:pt x="187037" y="106878"/>
                </a:moveTo>
                <a:cubicBezTo>
                  <a:pt x="167443" y="98417"/>
                  <a:pt x="166648" y="100060"/>
                  <a:pt x="147848" y="89955"/>
                </a:cubicBezTo>
                <a:cubicBezTo>
                  <a:pt x="130877" y="80833"/>
                  <a:pt x="131897" y="79145"/>
                  <a:pt x="115785" y="68580"/>
                </a:cubicBezTo>
                <a:cubicBezTo>
                  <a:pt x="78273" y="43982"/>
                  <a:pt x="40130" y="20043"/>
                  <a:pt x="0" y="0"/>
                </a:cubicBezTo>
              </a:path>
            </a:pathLst>
          </a:custGeom>
          <a:noFill/>
          <a:ln cap="flat" cmpd="sng" w="114300">
            <a:solidFill>
              <a:schemeClr val="accent5"/>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Shape 614"/>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615" name="Shape 615"/>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Bonus Track #2</a:t>
            </a:r>
            <a:endParaRPr/>
          </a:p>
        </p:txBody>
      </p:sp>
      <p:sp>
        <p:nvSpPr>
          <p:cNvPr id="616" name="Shape 616"/>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17" name="Shape 617"/>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sp>
        <p:nvSpPr>
          <p:cNvPr id="618" name="Shape 618"/>
          <p:cNvSpPr/>
          <p:nvPr/>
        </p:nvSpPr>
        <p:spPr>
          <a:xfrm>
            <a:off x="1116075" y="2748038"/>
            <a:ext cx="22260300" cy="21012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None/>
            </a:pPr>
            <a:r>
              <a:rPr lang="en-US" sz="5500">
                <a:solidFill>
                  <a:srgbClr val="52267D"/>
                </a:solidFill>
                <a:latin typeface="Lato Light"/>
                <a:ea typeface="Lato Light"/>
                <a:cs typeface="Lato Light"/>
                <a:sym typeface="Lato Light"/>
              </a:rPr>
              <a:t>Y. Zhang, K. Lee, and H. Lee, “Augmenting supervised neural networks with unsupervised objectives for large-scale image classification,”</a:t>
            </a:r>
            <a:endParaRPr sz="5500">
              <a:solidFill>
                <a:srgbClr val="52267D"/>
              </a:solidFill>
              <a:latin typeface="Lato Light"/>
              <a:ea typeface="Lato Light"/>
              <a:cs typeface="Lato Light"/>
              <a:sym typeface="Lato Light"/>
            </a:endParaRPr>
          </a:p>
          <a:p>
            <a:pPr indent="0" lvl="0" marL="0" rtl="0" algn="ctr">
              <a:spcBef>
                <a:spcPts val="0"/>
              </a:spcBef>
              <a:spcAft>
                <a:spcPts val="0"/>
              </a:spcAft>
              <a:buNone/>
            </a:pPr>
            <a:r>
              <a:rPr lang="en-US" sz="5500">
                <a:solidFill>
                  <a:srgbClr val="52267D"/>
                </a:solidFill>
                <a:latin typeface="Lato Light"/>
                <a:ea typeface="Lato Light"/>
                <a:cs typeface="Lato Light"/>
                <a:sym typeface="Lato Light"/>
              </a:rPr>
              <a:t>ICML, pp. 612–621, 2016.</a:t>
            </a:r>
            <a:endParaRPr sz="5500">
              <a:solidFill>
                <a:srgbClr val="52267D"/>
              </a:solidFill>
              <a:latin typeface="Lato Light"/>
              <a:ea typeface="Lato Light"/>
              <a:cs typeface="Lato Light"/>
              <a:sym typeface="Lato Light"/>
            </a:endParaRPr>
          </a:p>
        </p:txBody>
      </p:sp>
      <p:pic>
        <p:nvPicPr>
          <p:cNvPr id="619" name="Shape 619"/>
          <p:cNvPicPr preferRelativeResize="0"/>
          <p:nvPr/>
        </p:nvPicPr>
        <p:blipFill>
          <a:blip r:embed="rId3">
            <a:alphaModFix/>
          </a:blip>
          <a:stretch>
            <a:fillRect/>
          </a:stretch>
        </p:blipFill>
        <p:spPr>
          <a:xfrm>
            <a:off x="157127" y="6972950"/>
            <a:ext cx="12135322" cy="5114503"/>
          </a:xfrm>
          <a:prstGeom prst="rect">
            <a:avLst/>
          </a:prstGeom>
          <a:noFill/>
          <a:ln>
            <a:noFill/>
          </a:ln>
        </p:spPr>
      </p:pic>
      <p:pic>
        <p:nvPicPr>
          <p:cNvPr id="620" name="Shape 620"/>
          <p:cNvPicPr preferRelativeResize="0"/>
          <p:nvPr/>
        </p:nvPicPr>
        <p:blipFill rotWithShape="1">
          <a:blip r:embed="rId4">
            <a:alphaModFix/>
          </a:blip>
          <a:srcRect b="2298" l="1383" r="28396" t="29502"/>
          <a:stretch/>
        </p:blipFill>
        <p:spPr>
          <a:xfrm>
            <a:off x="12292450" y="5832725"/>
            <a:ext cx="11791477" cy="6619924"/>
          </a:xfrm>
          <a:prstGeom prst="rect">
            <a:avLst/>
          </a:prstGeom>
          <a:noFill/>
          <a:ln cap="flat" cmpd="sng" w="38100">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Shape 625"/>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626" name="Shape 626"/>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Bonus Track #3</a:t>
            </a:r>
            <a:endParaRPr/>
          </a:p>
        </p:txBody>
      </p:sp>
      <p:sp>
        <p:nvSpPr>
          <p:cNvPr id="627" name="Shape 627"/>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28" name="Shape 628"/>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sp>
        <p:nvSpPr>
          <p:cNvPr id="629" name="Shape 629"/>
          <p:cNvSpPr/>
          <p:nvPr/>
        </p:nvSpPr>
        <p:spPr>
          <a:xfrm>
            <a:off x="4877100" y="2317750"/>
            <a:ext cx="14629800" cy="10605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None/>
            </a:pPr>
            <a:r>
              <a:rPr b="1" lang="en-US" sz="5500">
                <a:solidFill>
                  <a:srgbClr val="52267D"/>
                </a:solidFill>
                <a:latin typeface="Lato"/>
                <a:ea typeface="Lato"/>
                <a:cs typeface="Lato"/>
                <a:sym typeface="Lato"/>
              </a:rPr>
              <a:t>Oreo Training</a:t>
            </a:r>
            <a:endParaRPr b="1" sz="5500">
              <a:solidFill>
                <a:srgbClr val="52267D"/>
              </a:solidFill>
              <a:latin typeface="Lato"/>
              <a:ea typeface="Lato"/>
              <a:cs typeface="Lato"/>
              <a:sym typeface="Lato"/>
            </a:endParaRPr>
          </a:p>
        </p:txBody>
      </p:sp>
      <p:pic>
        <p:nvPicPr>
          <p:cNvPr id="630" name="Shape 630"/>
          <p:cNvPicPr preferRelativeResize="0"/>
          <p:nvPr/>
        </p:nvPicPr>
        <p:blipFill rotWithShape="1">
          <a:blip r:embed="rId3">
            <a:alphaModFix/>
          </a:blip>
          <a:srcRect b="13088" l="33053" r="33134" t="0"/>
          <a:stretch/>
        </p:blipFill>
        <p:spPr>
          <a:xfrm>
            <a:off x="8575925" y="4115650"/>
            <a:ext cx="7215000" cy="8214600"/>
          </a:xfrm>
          <a:prstGeom prst="rect">
            <a:avLst/>
          </a:prstGeom>
          <a:noFill/>
          <a:ln>
            <a:noFill/>
          </a:ln>
        </p:spPr>
      </p:pic>
      <p:pic>
        <p:nvPicPr>
          <p:cNvPr id="631" name="Shape 631"/>
          <p:cNvPicPr preferRelativeResize="0"/>
          <p:nvPr/>
        </p:nvPicPr>
        <p:blipFill>
          <a:blip r:embed="rId4">
            <a:alphaModFix/>
          </a:blip>
          <a:stretch>
            <a:fillRect/>
          </a:stretch>
        </p:blipFill>
        <p:spPr>
          <a:xfrm>
            <a:off x="17053900" y="755650"/>
            <a:ext cx="4572298" cy="2786244"/>
          </a:xfrm>
          <a:prstGeom prst="rect">
            <a:avLst/>
          </a:prstGeom>
          <a:noFill/>
          <a:ln>
            <a:noFill/>
          </a:ln>
        </p:spPr>
      </p:pic>
      <p:pic>
        <p:nvPicPr>
          <p:cNvPr id="632" name="Shape 632"/>
          <p:cNvPicPr preferRelativeResize="0"/>
          <p:nvPr/>
        </p:nvPicPr>
        <p:blipFill rotWithShape="1">
          <a:blip r:embed="rId3">
            <a:alphaModFix/>
          </a:blip>
          <a:srcRect b="0" l="14467" r="15199" t="0"/>
          <a:stretch/>
        </p:blipFill>
        <p:spPr>
          <a:xfrm>
            <a:off x="4609650" y="4115650"/>
            <a:ext cx="15008974" cy="9451850"/>
          </a:xfrm>
          <a:prstGeom prst="rect">
            <a:avLst/>
          </a:prstGeom>
          <a:noFill/>
          <a:ln>
            <a:noFill/>
          </a:ln>
        </p:spPr>
      </p:pic>
      <p:pic>
        <p:nvPicPr>
          <p:cNvPr id="633" name="Shape 633"/>
          <p:cNvPicPr preferRelativeResize="0"/>
          <p:nvPr/>
        </p:nvPicPr>
        <p:blipFill rotWithShape="1">
          <a:blip r:embed="rId3">
            <a:alphaModFix/>
          </a:blip>
          <a:srcRect b="0" l="0" r="0" t="0"/>
          <a:stretch/>
        </p:blipFill>
        <p:spPr>
          <a:xfrm>
            <a:off x="1521900" y="4115650"/>
            <a:ext cx="21340176" cy="9451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Shape 638"/>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639" name="Shape 639"/>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Take away</a:t>
            </a:r>
            <a:endParaRPr/>
          </a:p>
        </p:txBody>
      </p:sp>
      <p:sp>
        <p:nvSpPr>
          <p:cNvPr id="640" name="Shape 640"/>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41" name="Shape 641"/>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sp>
        <p:nvSpPr>
          <p:cNvPr id="642" name="Shape 642"/>
          <p:cNvSpPr/>
          <p:nvPr/>
        </p:nvSpPr>
        <p:spPr>
          <a:xfrm>
            <a:off x="2052475" y="3508800"/>
            <a:ext cx="21817200" cy="8611500"/>
          </a:xfrm>
          <a:prstGeom prst="rect">
            <a:avLst/>
          </a:prstGeom>
          <a:noFill/>
          <a:ln>
            <a:noFill/>
          </a:ln>
        </p:spPr>
        <p:txBody>
          <a:bodyPr anchorCtr="0" anchor="t" bIns="45700" lIns="45700" spcFirstLastPara="1" rIns="45700" wrap="square" tIns="45700">
            <a:noAutofit/>
          </a:bodyPr>
          <a:lstStyle/>
          <a:p>
            <a:pPr indent="-577850" lvl="0" marL="4572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Images reconstructed from </a:t>
            </a:r>
            <a:r>
              <a:rPr i="1" lang="en-US" sz="5500">
                <a:solidFill>
                  <a:srgbClr val="52267D"/>
                </a:solidFill>
                <a:latin typeface="Lato Light"/>
                <a:ea typeface="Lato Light"/>
                <a:cs typeface="Lato Light"/>
                <a:sym typeface="Lato Light"/>
              </a:rPr>
              <a:t>max-pool switch location mask</a:t>
            </a:r>
            <a:endParaRPr i="1" sz="5500">
              <a:solidFill>
                <a:srgbClr val="52267D"/>
              </a:solidFill>
              <a:latin typeface="Lato Light"/>
              <a:ea typeface="Lato Light"/>
              <a:cs typeface="Lato Light"/>
              <a:sym typeface="Lato Light"/>
            </a:endParaRPr>
          </a:p>
          <a:p>
            <a:pPr indent="-577850" lvl="0" marL="4572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 Mind the leak between the encoder and the decoder 𝄞 🚆</a:t>
            </a:r>
            <a:r>
              <a:rPr lang="en-US" sz="5500">
                <a:solidFill>
                  <a:srgbClr val="660099"/>
                </a:solidFill>
                <a:uFill>
                  <a:noFill/>
                </a:uFill>
                <a:hlinkClick r:id="rId3"/>
              </a:rPr>
              <a:t> 🚄</a:t>
            </a:r>
            <a:endParaRPr sz="5500">
              <a:solidFill>
                <a:srgbClr val="52267D"/>
              </a:solidFill>
              <a:latin typeface="Lato Light"/>
              <a:ea typeface="Lato Light"/>
              <a:cs typeface="Lato Light"/>
              <a:sym typeface="Lato Light"/>
            </a:endParaRPr>
          </a:p>
          <a:p>
            <a:pPr indent="-577850" lvl="0" marL="4572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Potential pitfall for future architectures</a:t>
            </a:r>
            <a:endParaRPr sz="5500">
              <a:solidFill>
                <a:srgbClr val="52267D"/>
              </a:solidFill>
              <a:latin typeface="Lato Light"/>
              <a:ea typeface="Lato Light"/>
              <a:cs typeface="Lato Light"/>
              <a:sym typeface="Lato Light"/>
            </a:endParaRPr>
          </a:p>
          <a:p>
            <a:pPr indent="-577850" lvl="0" marL="4572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Don’t even need to train the encoder</a:t>
            </a:r>
            <a:endParaRPr sz="5500">
              <a:solidFill>
                <a:srgbClr val="52267D"/>
              </a:solidFill>
              <a:latin typeface="Lato Light"/>
              <a:ea typeface="Lato Light"/>
              <a:cs typeface="Lato Light"/>
              <a:sym typeface="Lato Light"/>
            </a:endParaRPr>
          </a:p>
          <a:p>
            <a:pPr indent="-577850" lvl="0" marL="4572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Neural networks are amazingly adaptable</a:t>
            </a:r>
            <a:endParaRPr sz="5500">
              <a:solidFill>
                <a:srgbClr val="52267D"/>
              </a:solidFill>
              <a:latin typeface="Lato Light"/>
              <a:ea typeface="Lato Light"/>
              <a:cs typeface="Lato Light"/>
              <a:sym typeface="Lato Light"/>
            </a:endParaRPr>
          </a:p>
          <a:p>
            <a:pPr indent="-577850" lvl="0" marL="4572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Potential usages:</a:t>
            </a:r>
            <a:endParaRPr sz="5500">
              <a:solidFill>
                <a:srgbClr val="52267D"/>
              </a:solidFill>
              <a:latin typeface="Lato Light"/>
              <a:ea typeface="Lato Light"/>
              <a:cs typeface="Lato Light"/>
              <a:sym typeface="Lato Light"/>
            </a:endParaRPr>
          </a:p>
          <a:p>
            <a:pPr indent="-577850" lvl="1" marL="9144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image compression</a:t>
            </a:r>
            <a:endParaRPr sz="5500">
              <a:solidFill>
                <a:srgbClr val="52267D"/>
              </a:solidFill>
              <a:latin typeface="Lato Light"/>
              <a:ea typeface="Lato Light"/>
              <a:cs typeface="Lato Light"/>
              <a:sym typeface="Lato Light"/>
            </a:endParaRPr>
          </a:p>
          <a:p>
            <a:pPr indent="-577850" lvl="1" marL="914400" marR="0" rtl="0" algn="l">
              <a:lnSpc>
                <a:spcPct val="100000"/>
              </a:lnSpc>
              <a:spcBef>
                <a:spcPts val="0"/>
              </a:spcBef>
              <a:spcAft>
                <a:spcPts val="0"/>
              </a:spcAft>
              <a:buClr>
                <a:srgbClr val="52267D"/>
              </a:buClr>
              <a:buSzPts val="5500"/>
              <a:buFont typeface="Lato Light"/>
              <a:buChar char="○"/>
            </a:pPr>
            <a:r>
              <a:rPr i="1" lang="en-US" sz="5500">
                <a:solidFill>
                  <a:srgbClr val="52267D"/>
                </a:solidFill>
                <a:latin typeface="Lato Light"/>
                <a:ea typeface="Lato Light"/>
                <a:cs typeface="Lato Light"/>
                <a:sym typeface="Lato Light"/>
              </a:rPr>
              <a:t>max-pool switch location mask</a:t>
            </a:r>
            <a:r>
              <a:rPr lang="en-US" sz="5500">
                <a:solidFill>
                  <a:srgbClr val="52267D"/>
                </a:solidFill>
                <a:latin typeface="Lato Light"/>
                <a:ea typeface="Lato Light"/>
                <a:cs typeface="Lato Light"/>
                <a:sym typeface="Lato Light"/>
              </a:rPr>
              <a:t> as a new image space representation</a:t>
            </a:r>
            <a:endParaRPr sz="5500">
              <a:solidFill>
                <a:srgbClr val="52267D"/>
              </a:solidFill>
              <a:latin typeface="Lato Light"/>
              <a:ea typeface="Lato Light"/>
              <a:cs typeface="Lato Light"/>
              <a:sym typeface="Lato Light"/>
            </a:endParaRPr>
          </a:p>
          <a:p>
            <a:pPr indent="-577850" lvl="1" marL="9144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single-forward pass artistic style transfer</a:t>
            </a:r>
            <a:endParaRPr sz="5500">
              <a:solidFill>
                <a:srgbClr val="52267D"/>
              </a:solidFill>
              <a:latin typeface="Lato Light"/>
              <a:ea typeface="Lato Light"/>
              <a:cs typeface="Lato Light"/>
              <a:sym typeface="Lato Light"/>
            </a:endParaRPr>
          </a:p>
          <a:p>
            <a:pPr indent="-577850" lvl="1" marL="914400" marR="0" rtl="0" algn="l">
              <a:lnSpc>
                <a:spcPct val="100000"/>
              </a:lnSpc>
              <a:spcBef>
                <a:spcPts val="0"/>
              </a:spcBef>
              <a:spcAft>
                <a:spcPts val="0"/>
              </a:spcAft>
              <a:buClr>
                <a:srgbClr val="52267D"/>
              </a:buClr>
              <a:buSzPts val="5500"/>
              <a:buFont typeface="Lato Light"/>
              <a:buChar char="○"/>
            </a:pPr>
            <a:r>
              <a:rPr lang="en-US" sz="5500">
                <a:solidFill>
                  <a:srgbClr val="52267D"/>
                </a:solidFill>
                <a:latin typeface="Lato Light"/>
                <a:ea typeface="Lato Light"/>
                <a:cs typeface="Lato Light"/>
                <a:sym typeface="Lato Light"/>
              </a:rPr>
              <a:t>improve image segmentation</a:t>
            </a:r>
            <a:endParaRPr sz="5500">
              <a:solidFill>
                <a:srgbClr val="52267D"/>
              </a:solidFill>
              <a:latin typeface="Lato Light"/>
              <a:ea typeface="Lato Light"/>
              <a:cs typeface="Lato Light"/>
              <a:sym typeface="Lato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Shape 647"/>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648" name="Shape 648"/>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Questions?</a:t>
            </a:r>
            <a:endParaRPr/>
          </a:p>
        </p:txBody>
      </p:sp>
      <p:sp>
        <p:nvSpPr>
          <p:cNvPr id="649" name="Shape 649"/>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650" name="Shape 650"/>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sp>
        <p:nvSpPr>
          <p:cNvPr id="651" name="Shape 651"/>
          <p:cNvSpPr txBox="1"/>
          <p:nvPr>
            <p:ph idx="1" type="body"/>
          </p:nvPr>
        </p:nvSpPr>
        <p:spPr>
          <a:xfrm>
            <a:off x="3256650" y="1852950"/>
            <a:ext cx="17870700" cy="89718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chemeClr val="dk1"/>
              </a:buClr>
              <a:buSzPts val="1100"/>
              <a:buFont typeface="Arial"/>
              <a:buNone/>
            </a:pPr>
            <a:r>
              <a:rPr lang="en-US" sz="9600">
                <a:solidFill>
                  <a:srgbClr val="52267D"/>
                </a:solidFill>
                <a:latin typeface="Lato"/>
                <a:ea typeface="Lato"/>
                <a:cs typeface="Lato"/>
                <a:sym typeface="Lato"/>
              </a:rPr>
              <a:t>Tunnel Effect in CNNs:</a:t>
            </a:r>
            <a:r>
              <a:rPr b="0" i="0" lang="en-US" sz="9600" u="none" cap="none" strike="noStrike">
                <a:solidFill>
                  <a:srgbClr val="000000"/>
                </a:solidFill>
                <a:latin typeface="Lato"/>
                <a:ea typeface="Lato"/>
                <a:cs typeface="Lato"/>
                <a:sym typeface="Lato"/>
              </a:rPr>
              <a:t> </a:t>
            </a:r>
            <a:endParaRPr b="0" i="0" sz="9600" u="none" cap="none" strike="noStrike">
              <a:solidFill>
                <a:srgbClr val="A1A9B7"/>
              </a:solidFill>
              <a:latin typeface="Lato"/>
              <a:ea typeface="Lato"/>
              <a:cs typeface="Lato"/>
              <a:sym typeface="Lato"/>
            </a:endParaRPr>
          </a:p>
          <a:p>
            <a:pPr indent="0" lvl="0" marL="0" marR="0" rtl="0" algn="ctr">
              <a:lnSpc>
                <a:spcPct val="100000"/>
              </a:lnSpc>
              <a:spcBef>
                <a:spcPts val="0"/>
              </a:spcBef>
              <a:spcAft>
                <a:spcPts val="0"/>
              </a:spcAft>
              <a:buClr>
                <a:schemeClr val="dk1"/>
              </a:buClr>
              <a:buSzPts val="1100"/>
              <a:buFont typeface="Arial"/>
              <a:buNone/>
            </a:pPr>
            <a:r>
              <a:rPr lang="en-US" sz="9600">
                <a:solidFill>
                  <a:srgbClr val="A1A9B7"/>
                </a:solidFill>
                <a:latin typeface="Lato"/>
                <a:ea typeface="Lato"/>
                <a:cs typeface="Lato"/>
                <a:sym typeface="Lato"/>
              </a:rPr>
              <a:t>Image Reconstruction</a:t>
            </a:r>
            <a:endParaRPr sz="9600">
              <a:solidFill>
                <a:srgbClr val="A1A9B7"/>
              </a:solidFill>
              <a:latin typeface="Lato"/>
              <a:ea typeface="Lato"/>
              <a:cs typeface="Lato"/>
              <a:sym typeface="Lato"/>
            </a:endParaRPr>
          </a:p>
          <a:p>
            <a:pPr indent="0" lvl="0" marL="0" marR="0" rtl="0" algn="ctr">
              <a:lnSpc>
                <a:spcPct val="100000"/>
              </a:lnSpc>
              <a:spcBef>
                <a:spcPts val="0"/>
              </a:spcBef>
              <a:spcAft>
                <a:spcPts val="0"/>
              </a:spcAft>
              <a:buClr>
                <a:schemeClr val="dk1"/>
              </a:buClr>
              <a:buSzPts val="1100"/>
              <a:buFont typeface="Arial"/>
              <a:buNone/>
            </a:pPr>
            <a:r>
              <a:rPr lang="en-US" sz="9600">
                <a:solidFill>
                  <a:srgbClr val="A1A9B7"/>
                </a:solidFill>
                <a:latin typeface="Lato"/>
                <a:ea typeface="Lato"/>
                <a:cs typeface="Lato"/>
                <a:sym typeface="Lato"/>
              </a:rPr>
              <a:t>From</a:t>
            </a:r>
            <a:endParaRPr sz="9600">
              <a:solidFill>
                <a:srgbClr val="A1A9B7"/>
              </a:solidFill>
              <a:latin typeface="Lato"/>
              <a:ea typeface="Lato"/>
              <a:cs typeface="Lato"/>
              <a:sym typeface="Lato"/>
            </a:endParaRPr>
          </a:p>
          <a:p>
            <a:pPr indent="0" lvl="0" marL="0" marR="0" rtl="0" algn="ctr">
              <a:lnSpc>
                <a:spcPct val="100000"/>
              </a:lnSpc>
              <a:spcBef>
                <a:spcPts val="0"/>
              </a:spcBef>
              <a:spcAft>
                <a:spcPts val="0"/>
              </a:spcAft>
              <a:buClr>
                <a:schemeClr val="dk1"/>
              </a:buClr>
              <a:buSzPts val="1100"/>
              <a:buFont typeface="Arial"/>
              <a:buNone/>
            </a:pPr>
            <a:r>
              <a:rPr lang="en-US" sz="9600">
                <a:solidFill>
                  <a:srgbClr val="A1A9B7"/>
                </a:solidFill>
                <a:latin typeface="Lato"/>
                <a:ea typeface="Lato"/>
                <a:cs typeface="Lato"/>
                <a:sym typeface="Lato"/>
              </a:rPr>
              <a:t>Max-Switch Location</a:t>
            </a:r>
            <a:endParaRPr sz="9600">
              <a:solidFill>
                <a:srgbClr val="A1A9B7"/>
              </a:solidFill>
              <a:latin typeface="Lato"/>
              <a:ea typeface="Lato"/>
              <a:cs typeface="Lato"/>
              <a:sym typeface="Lato"/>
            </a:endParaRPr>
          </a:p>
          <a:p>
            <a:pPr indent="0" lvl="0" marL="0" marR="0" rtl="0" algn="ctr">
              <a:lnSpc>
                <a:spcPct val="100000"/>
              </a:lnSpc>
              <a:spcBef>
                <a:spcPts val="0"/>
              </a:spcBef>
              <a:spcAft>
                <a:spcPts val="0"/>
              </a:spcAft>
              <a:buClr>
                <a:srgbClr val="A1A9B7"/>
              </a:buClr>
              <a:buSzPts val="7000"/>
              <a:buFont typeface="Lato Hairline"/>
              <a:buNone/>
            </a:pPr>
            <a:r>
              <a:t/>
            </a:r>
            <a:endParaRPr sz="9600"/>
          </a:p>
        </p:txBody>
      </p:sp>
      <p:sp>
        <p:nvSpPr>
          <p:cNvPr id="652" name="Shape 652"/>
          <p:cNvSpPr txBox="1"/>
          <p:nvPr/>
        </p:nvSpPr>
        <p:spPr>
          <a:xfrm>
            <a:off x="3146850" y="8836600"/>
            <a:ext cx="18090300" cy="397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Lato"/>
                <a:ea typeface="Lato"/>
                <a:cs typeface="Lato"/>
                <a:sym typeface="Lato"/>
              </a:rPr>
              <a:t>Matthieu de La Roche Saint Andre, Laura Rieger, Morten Hannemose, and Junmo Kim, "Tunnel Effect in CNNs: Image Reconstruction From Max-Switch Locations," IEEE Signal Processing Letters, vol. 24, no. 3, pp. 254–258, Mar. 2017.</a:t>
            </a:r>
            <a:endParaRPr sz="3600">
              <a:solidFill>
                <a:schemeClr val="dk1"/>
              </a:solidFill>
              <a:latin typeface="Lato"/>
              <a:ea typeface="Lato"/>
              <a:cs typeface="Lato"/>
              <a:sym typeface="Lato"/>
            </a:endParaRPr>
          </a:p>
          <a:p>
            <a:pPr indent="0" lvl="0" marL="0" rtl="0" algn="ctr">
              <a:spcBef>
                <a:spcPts val="0"/>
              </a:spcBef>
              <a:spcAft>
                <a:spcPts val="0"/>
              </a:spcAft>
              <a:buNone/>
            </a:pPr>
            <a:r>
              <a:rPr lang="en-US" sz="3600" u="sng">
                <a:solidFill>
                  <a:schemeClr val="hlink"/>
                </a:solidFill>
                <a:latin typeface="Lato"/>
                <a:ea typeface="Lato"/>
                <a:cs typeface="Lato"/>
                <a:sym typeface="Lato"/>
                <a:hlinkClick r:id="rId3"/>
              </a:rPr>
              <a:t>http://ieeexplore.ieee.org/document/7781571/</a:t>
            </a:r>
            <a:endParaRPr sz="3600">
              <a:solidFill>
                <a:schemeClr val="dk1"/>
              </a:solidFill>
              <a:latin typeface="Lato"/>
              <a:ea typeface="Lato"/>
              <a:cs typeface="Lato"/>
              <a:sym typeface="Lato"/>
            </a:endParaRPr>
          </a:p>
          <a:p>
            <a:pPr indent="0" lvl="0" marL="0" rtl="0" algn="ctr">
              <a:spcBef>
                <a:spcPts val="0"/>
              </a:spcBef>
              <a:spcAft>
                <a:spcPts val="0"/>
              </a:spcAft>
              <a:buNone/>
            </a:pPr>
            <a:r>
              <a:rPr lang="en-US" sz="3600" u="sng">
                <a:solidFill>
                  <a:schemeClr val="hlink"/>
                </a:solidFill>
                <a:latin typeface="Lato"/>
                <a:ea typeface="Lato"/>
                <a:cs typeface="Lato"/>
                <a:sym typeface="Lato"/>
                <a:hlinkClick r:id="rId4"/>
              </a:rPr>
              <a:t>http://orbit.dtu.dk/ws/files/128168371/double.pdf</a:t>
            </a:r>
            <a:endParaRPr sz="36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62" name="Shape 62"/>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Instant Ugly Face</a:t>
            </a:r>
            <a:endParaRPr/>
          </a:p>
        </p:txBody>
      </p:sp>
      <p:sp>
        <p:nvSpPr>
          <p:cNvPr id="63" name="Shape 63"/>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US"/>
              <a:t>You deserve ugliness</a:t>
            </a:r>
            <a:endParaRPr/>
          </a:p>
        </p:txBody>
      </p:sp>
      <p:sp>
        <p:nvSpPr>
          <p:cNvPr id="64" name="Shape 64"/>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pic>
        <p:nvPicPr>
          <p:cNvPr id="65" name="Shape 65"/>
          <p:cNvPicPr preferRelativeResize="0"/>
          <p:nvPr/>
        </p:nvPicPr>
        <p:blipFill>
          <a:blip r:embed="rId3">
            <a:alphaModFix/>
          </a:blip>
          <a:stretch>
            <a:fillRect/>
          </a:stretch>
        </p:blipFill>
        <p:spPr>
          <a:xfrm>
            <a:off x="678875" y="3926455"/>
            <a:ext cx="5809039" cy="6922016"/>
          </a:xfrm>
          <a:prstGeom prst="rect">
            <a:avLst/>
          </a:prstGeom>
          <a:noFill/>
          <a:ln>
            <a:noFill/>
          </a:ln>
        </p:spPr>
      </p:pic>
      <p:pic>
        <p:nvPicPr>
          <p:cNvPr id="66" name="Shape 66"/>
          <p:cNvPicPr preferRelativeResize="0"/>
          <p:nvPr/>
        </p:nvPicPr>
        <p:blipFill>
          <a:blip r:embed="rId4">
            <a:alphaModFix/>
          </a:blip>
          <a:stretch>
            <a:fillRect/>
          </a:stretch>
        </p:blipFill>
        <p:spPr>
          <a:xfrm>
            <a:off x="18005498" y="3882230"/>
            <a:ext cx="5787228" cy="7010481"/>
          </a:xfrm>
          <a:prstGeom prst="rect">
            <a:avLst/>
          </a:prstGeom>
          <a:noFill/>
          <a:ln>
            <a:noFill/>
          </a:ln>
        </p:spPr>
      </p:pic>
      <p:sp>
        <p:nvSpPr>
          <p:cNvPr id="67" name="Shape 67"/>
          <p:cNvSpPr/>
          <p:nvPr/>
        </p:nvSpPr>
        <p:spPr>
          <a:xfrm>
            <a:off x="12727011" y="6920462"/>
            <a:ext cx="2591700" cy="9690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68" name="Shape 68"/>
          <p:cNvSpPr/>
          <p:nvPr/>
        </p:nvSpPr>
        <p:spPr>
          <a:xfrm>
            <a:off x="13527930" y="7265876"/>
            <a:ext cx="9900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69" name="Shape 69"/>
          <p:cNvSpPr/>
          <p:nvPr/>
        </p:nvSpPr>
        <p:spPr>
          <a:xfrm>
            <a:off x="8746650" y="6914704"/>
            <a:ext cx="2622300" cy="9804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70" name="Shape 70"/>
          <p:cNvSpPr/>
          <p:nvPr/>
        </p:nvSpPr>
        <p:spPr>
          <a:xfrm>
            <a:off x="8874376" y="7265877"/>
            <a:ext cx="22671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71" name="Shape 71"/>
          <p:cNvSpPr/>
          <p:nvPr/>
        </p:nvSpPr>
        <p:spPr>
          <a:xfrm>
            <a:off x="10988518" y="6392375"/>
            <a:ext cx="1989900" cy="1990200"/>
          </a:xfrm>
          <a:prstGeom prst="ellipse">
            <a:avLst/>
          </a:prstGeom>
          <a:solidFill>
            <a:srgbClr val="52267D"/>
          </a:solidFill>
          <a:ln cap="flat" cmpd="sng" w="1016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id="72" name="Shape 72"/>
          <p:cNvPicPr preferRelativeResize="0"/>
          <p:nvPr/>
        </p:nvPicPr>
        <p:blipFill>
          <a:blip r:embed="rId5">
            <a:alphaModFix/>
          </a:blip>
          <a:stretch>
            <a:fillRect/>
          </a:stretch>
        </p:blipFill>
        <p:spPr>
          <a:xfrm>
            <a:off x="11266765" y="6655990"/>
            <a:ext cx="1433425" cy="14979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78" name="Shape 78"/>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Dataset of caricatures</a:t>
            </a:r>
            <a:endParaRPr/>
          </a:p>
        </p:txBody>
      </p:sp>
      <p:sp>
        <p:nvSpPr>
          <p:cNvPr id="79" name="Shape 79"/>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80" name="Shape 80"/>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sp>
        <p:nvSpPr>
          <p:cNvPr id="81" name="Shape 81"/>
          <p:cNvSpPr/>
          <p:nvPr/>
        </p:nvSpPr>
        <p:spPr>
          <a:xfrm>
            <a:off x="2052475" y="3508800"/>
            <a:ext cx="13024800" cy="8256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None/>
            </a:pPr>
            <a:r>
              <a:rPr lang="en-US" sz="3600">
                <a:solidFill>
                  <a:srgbClr val="52267D"/>
                </a:solidFill>
                <a:latin typeface="Lato Light"/>
                <a:ea typeface="Lato Light"/>
                <a:cs typeface="Lato Light"/>
                <a:sym typeface="Lato Light"/>
              </a:rPr>
              <a:t>Our dream:</a:t>
            </a:r>
            <a:endParaRPr sz="3600">
              <a:solidFill>
                <a:srgbClr val="52267D"/>
              </a:solidFill>
              <a:latin typeface="Lato Light"/>
              <a:ea typeface="Lato Light"/>
              <a:cs typeface="Lato Light"/>
              <a:sym typeface="Lato Light"/>
            </a:endParaRPr>
          </a:p>
          <a:p>
            <a:pPr indent="0" lvl="0" marL="0" marR="0" rtl="0" algn="l">
              <a:lnSpc>
                <a:spcPct val="100000"/>
              </a:lnSpc>
              <a:spcBef>
                <a:spcPts val="0"/>
              </a:spcBef>
              <a:spcAft>
                <a:spcPts val="0"/>
              </a:spcAft>
              <a:buNone/>
            </a:pPr>
            <a:r>
              <a:t/>
            </a:r>
            <a:endParaRPr sz="3600">
              <a:solidFill>
                <a:srgbClr val="52267D"/>
              </a:solidFill>
              <a:latin typeface="Lato Light"/>
              <a:ea typeface="Lato Light"/>
              <a:cs typeface="Lato Light"/>
              <a:sym typeface="Lato Light"/>
            </a:endParaRPr>
          </a:p>
          <a:p>
            <a:pPr indent="0" lvl="0" marL="0" marR="0" rtl="0" algn="l">
              <a:lnSpc>
                <a:spcPct val="100000"/>
              </a:lnSpc>
              <a:spcBef>
                <a:spcPts val="0"/>
              </a:spcBef>
              <a:spcAft>
                <a:spcPts val="0"/>
              </a:spcAft>
              <a:buNone/>
            </a:pPr>
            <a:r>
              <a:t/>
            </a:r>
            <a:endParaRPr sz="3600">
              <a:solidFill>
                <a:srgbClr val="52267D"/>
              </a:solidFill>
              <a:latin typeface="Lato Light"/>
              <a:ea typeface="Lato Light"/>
              <a:cs typeface="Lato Light"/>
              <a:sym typeface="Lato Light"/>
            </a:endParaRPr>
          </a:p>
          <a:p>
            <a:pPr indent="0" lvl="0" marL="0" marR="0" rtl="0" algn="l">
              <a:lnSpc>
                <a:spcPct val="100000"/>
              </a:lnSpc>
              <a:spcBef>
                <a:spcPts val="0"/>
              </a:spcBef>
              <a:spcAft>
                <a:spcPts val="0"/>
              </a:spcAft>
              <a:buNone/>
            </a:pPr>
            <a:r>
              <a:rPr lang="en-US" sz="3600">
                <a:solidFill>
                  <a:srgbClr val="52267D"/>
                </a:solidFill>
                <a:latin typeface="Lato Light"/>
                <a:ea typeface="Lato Light"/>
                <a:cs typeface="Lato Light"/>
                <a:sym typeface="Lato Light"/>
              </a:rPr>
              <a:t>Reality back in 2015: </a:t>
            </a:r>
            <a:r>
              <a:rPr b="1" lang="en-US" sz="3600">
                <a:solidFill>
                  <a:srgbClr val="52267D"/>
                </a:solidFill>
                <a:latin typeface="Lato"/>
                <a:ea typeface="Lato"/>
                <a:cs typeface="Lato"/>
                <a:sym typeface="Lato"/>
              </a:rPr>
              <a:t>Nothing</a:t>
            </a:r>
            <a:endParaRPr b="1" sz="3600">
              <a:solidFill>
                <a:srgbClr val="52267D"/>
              </a:solidFill>
              <a:latin typeface="Lato"/>
              <a:ea typeface="Lato"/>
              <a:cs typeface="Lato"/>
              <a:sym typeface="Lato"/>
            </a:endParaRPr>
          </a:p>
          <a:p>
            <a:pPr indent="0" lvl="0" marL="0" marR="0" rtl="0" algn="l">
              <a:lnSpc>
                <a:spcPct val="100000"/>
              </a:lnSpc>
              <a:spcBef>
                <a:spcPts val="0"/>
              </a:spcBef>
              <a:spcAft>
                <a:spcPts val="0"/>
              </a:spcAft>
              <a:buNone/>
            </a:pPr>
            <a:r>
              <a:t/>
            </a:r>
            <a:endParaRPr b="1" sz="3600">
              <a:solidFill>
                <a:srgbClr val="52267D"/>
              </a:solidFill>
              <a:latin typeface="Lato"/>
              <a:ea typeface="Lato"/>
              <a:cs typeface="Lato"/>
              <a:sym typeface="Lato"/>
            </a:endParaRPr>
          </a:p>
          <a:p>
            <a:pPr indent="0" lvl="0" marL="0" marR="0" rtl="0" algn="l">
              <a:lnSpc>
                <a:spcPct val="100000"/>
              </a:lnSpc>
              <a:spcBef>
                <a:spcPts val="0"/>
              </a:spcBef>
              <a:spcAft>
                <a:spcPts val="0"/>
              </a:spcAft>
              <a:buNone/>
            </a:pPr>
            <a:r>
              <a:t/>
            </a:r>
            <a:endParaRPr b="1" sz="3600">
              <a:solidFill>
                <a:srgbClr val="52267D"/>
              </a:solidFill>
              <a:latin typeface="Lato"/>
              <a:ea typeface="Lato"/>
              <a:cs typeface="Lato"/>
              <a:sym typeface="Lato"/>
            </a:endParaRPr>
          </a:p>
          <a:p>
            <a:pPr indent="0" lvl="0" marL="0" marR="0" rtl="0" algn="l">
              <a:lnSpc>
                <a:spcPct val="100000"/>
              </a:lnSpc>
              <a:spcBef>
                <a:spcPts val="0"/>
              </a:spcBef>
              <a:spcAft>
                <a:spcPts val="0"/>
              </a:spcAft>
              <a:buNone/>
            </a:pPr>
            <a:r>
              <a:rPr lang="en-US" sz="3600">
                <a:solidFill>
                  <a:srgbClr val="52267D"/>
                </a:solidFill>
                <a:latin typeface="Lato Light"/>
                <a:ea typeface="Lato Light"/>
                <a:cs typeface="Lato Light"/>
                <a:sym typeface="Lato Light"/>
              </a:rPr>
              <a:t>=&gt; Unsupervised Learning</a:t>
            </a:r>
            <a:endParaRPr sz="3600">
              <a:solidFill>
                <a:srgbClr val="52267D"/>
              </a:solidFill>
              <a:latin typeface="Lato Light"/>
              <a:ea typeface="Lato Light"/>
              <a:cs typeface="Lato Light"/>
              <a:sym typeface="Lato Light"/>
            </a:endParaRPr>
          </a:p>
        </p:txBody>
      </p:sp>
      <p:sp>
        <p:nvSpPr>
          <p:cNvPr id="82" name="Shape 82"/>
          <p:cNvSpPr txBox="1"/>
          <p:nvPr/>
        </p:nvSpPr>
        <p:spPr>
          <a:xfrm>
            <a:off x="13840875" y="12943175"/>
            <a:ext cx="10944900" cy="6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52267D"/>
              </a:solidFill>
              <a:latin typeface="Lato Light"/>
              <a:ea typeface="Lato Light"/>
              <a:cs typeface="Lato Light"/>
              <a:sym typeface="Lato Light"/>
            </a:endParaRPr>
          </a:p>
        </p:txBody>
      </p:sp>
      <p:grpSp>
        <p:nvGrpSpPr>
          <p:cNvPr id="83" name="Shape 83"/>
          <p:cNvGrpSpPr/>
          <p:nvPr/>
        </p:nvGrpSpPr>
        <p:grpSpPr>
          <a:xfrm>
            <a:off x="15077225" y="2331325"/>
            <a:ext cx="8472200" cy="8464649"/>
            <a:chOff x="15077225" y="2331325"/>
            <a:chExt cx="8472200" cy="8464649"/>
          </a:xfrm>
        </p:grpSpPr>
        <p:pic>
          <p:nvPicPr>
            <p:cNvPr id="84" name="Shape 84"/>
            <p:cNvPicPr preferRelativeResize="0"/>
            <p:nvPr/>
          </p:nvPicPr>
          <p:blipFill rotWithShape="1">
            <a:blip r:embed="rId3">
              <a:alphaModFix/>
            </a:blip>
            <a:srcRect b="20236" l="0" r="43403" t="0"/>
            <a:stretch/>
          </p:blipFill>
          <p:spPr>
            <a:xfrm>
              <a:off x="15077225" y="2331325"/>
              <a:ext cx="8472200" cy="8464649"/>
            </a:xfrm>
            <a:prstGeom prst="rect">
              <a:avLst/>
            </a:prstGeom>
            <a:noFill/>
            <a:ln>
              <a:noFill/>
            </a:ln>
          </p:spPr>
        </p:pic>
        <p:pic>
          <p:nvPicPr>
            <p:cNvPr id="85" name="Shape 85"/>
            <p:cNvPicPr preferRelativeResize="0"/>
            <p:nvPr/>
          </p:nvPicPr>
          <p:blipFill rotWithShape="1">
            <a:blip r:embed="rId3">
              <a:alphaModFix/>
            </a:blip>
            <a:srcRect b="0" l="0" r="43403" t="79972"/>
            <a:stretch/>
          </p:blipFill>
          <p:spPr>
            <a:xfrm>
              <a:off x="15077225" y="8670725"/>
              <a:ext cx="8472200" cy="2125250"/>
            </a:xfrm>
            <a:prstGeom prst="rect">
              <a:avLst/>
            </a:prstGeom>
            <a:noFill/>
            <a:ln>
              <a:noFill/>
            </a:ln>
          </p:spPr>
        </p:pic>
      </p:grpSp>
      <p:sp>
        <p:nvSpPr>
          <p:cNvPr id="86" name="Shape 86"/>
          <p:cNvSpPr/>
          <p:nvPr/>
        </p:nvSpPr>
        <p:spPr>
          <a:xfrm>
            <a:off x="14644900" y="10980900"/>
            <a:ext cx="9739200" cy="2735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rPr lang="en-US" sz="3600">
                <a:solidFill>
                  <a:srgbClr val="52267D"/>
                </a:solidFill>
                <a:latin typeface="Lato Light"/>
                <a:ea typeface="Lato Light"/>
                <a:cs typeface="Lato Light"/>
                <a:sym typeface="Lato Light"/>
              </a:rPr>
              <a:t>Since 2017: </a:t>
            </a:r>
            <a:r>
              <a:rPr b="1" lang="en-US" sz="3600">
                <a:solidFill>
                  <a:srgbClr val="52267D"/>
                </a:solidFill>
                <a:latin typeface="Lato"/>
                <a:ea typeface="Lato"/>
                <a:cs typeface="Lato"/>
                <a:sym typeface="Lato"/>
              </a:rPr>
              <a:t>WebCaricature</a:t>
            </a:r>
            <a:endParaRPr b="1" sz="3600">
              <a:solidFill>
                <a:srgbClr val="52267D"/>
              </a:solidFill>
              <a:latin typeface="Lato"/>
              <a:ea typeface="Lato"/>
              <a:cs typeface="Lato"/>
              <a:sym typeface="Lato"/>
            </a:endParaRPr>
          </a:p>
          <a:p>
            <a:pPr indent="0" lvl="0" marL="0" marR="0" rtl="0" algn="ctr">
              <a:lnSpc>
                <a:spcPct val="100000"/>
              </a:lnSpc>
              <a:spcBef>
                <a:spcPts val="0"/>
              </a:spcBef>
              <a:spcAft>
                <a:spcPts val="0"/>
              </a:spcAft>
              <a:buNone/>
            </a:pPr>
            <a:r>
              <a:rPr lang="en-US" sz="3600">
                <a:solidFill>
                  <a:srgbClr val="52267D"/>
                </a:solidFill>
                <a:latin typeface="Lato Light"/>
                <a:ea typeface="Lato Light"/>
                <a:cs typeface="Lato Light"/>
                <a:sym typeface="Lato Light"/>
              </a:rPr>
              <a:t>Huo, Jing, et al. </a:t>
            </a:r>
            <a:endParaRPr sz="3600">
              <a:solidFill>
                <a:srgbClr val="52267D"/>
              </a:solidFill>
              <a:latin typeface="Lato Light"/>
              <a:ea typeface="Lato Light"/>
              <a:cs typeface="Lato Light"/>
              <a:sym typeface="Lato Light"/>
            </a:endParaRPr>
          </a:p>
          <a:p>
            <a:pPr indent="0" lvl="0" marL="0" marR="0" rtl="0" algn="ctr">
              <a:lnSpc>
                <a:spcPct val="100000"/>
              </a:lnSpc>
              <a:spcBef>
                <a:spcPts val="0"/>
              </a:spcBef>
              <a:spcAft>
                <a:spcPts val="0"/>
              </a:spcAft>
              <a:buNone/>
            </a:pPr>
            <a:r>
              <a:rPr lang="en-US" sz="3600">
                <a:solidFill>
                  <a:srgbClr val="52267D"/>
                </a:solidFill>
                <a:latin typeface="Lato Light"/>
                <a:ea typeface="Lato Light"/>
                <a:cs typeface="Lato Light"/>
                <a:sym typeface="Lato Light"/>
              </a:rPr>
              <a:t>"WebCaricature: a benchmark for caricature face recognition."</a:t>
            </a:r>
            <a:endParaRPr sz="3600">
              <a:solidFill>
                <a:srgbClr val="52267D"/>
              </a:solidFill>
              <a:latin typeface="Lato Light"/>
              <a:ea typeface="Lato Light"/>
              <a:cs typeface="Lato Light"/>
              <a:sym typeface="Lato Light"/>
            </a:endParaRPr>
          </a:p>
          <a:p>
            <a:pPr indent="0" lvl="0" marL="0" rtl="0" algn="ctr">
              <a:spcBef>
                <a:spcPts val="0"/>
              </a:spcBef>
              <a:spcAft>
                <a:spcPts val="0"/>
              </a:spcAft>
              <a:buClr>
                <a:schemeClr val="dk1"/>
              </a:buClr>
              <a:buSzPts val="1100"/>
              <a:buFont typeface="Arial"/>
              <a:buNone/>
            </a:pPr>
            <a:r>
              <a:rPr lang="en-US" sz="2400">
                <a:solidFill>
                  <a:srgbClr val="52267D"/>
                </a:solidFill>
                <a:latin typeface="Lato Light"/>
                <a:ea typeface="Lato Light"/>
                <a:cs typeface="Lato Light"/>
                <a:sym typeface="Lato Light"/>
              </a:rPr>
              <a:t>https://cs.nju.edu.cn/rl/WebCaricature.htm</a:t>
            </a:r>
            <a:endParaRPr sz="3600">
              <a:solidFill>
                <a:srgbClr val="52267D"/>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5000"/>
                                        <p:tgtEl>
                                          <p:spTgt spid="81">
                                            <p:txEl>
                                              <p:pRg end="0" st="0"/>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5000"/>
                                        <p:tgtEl>
                                          <p:spTgt spid="81">
                                            <p:txEl>
                                              <p:pRg end="1" st="1"/>
                                            </p:txEl>
                                          </p:spTgt>
                                        </p:tgtEl>
                                      </p:cBhvr>
                                    </p:animEffect>
                                  </p:childTnLst>
                                </p:cTn>
                              </p:par>
                            </p:childTnLst>
                          </p:cTn>
                        </p:par>
                        <p:par>
                          <p:cTn fill="hold">
                            <p:stCondLst>
                              <p:cond delay="10000"/>
                            </p:stCondLst>
                            <p:childTnLst>
                              <p:par>
                                <p:cTn fill="hold" nodeType="afterEffect" presetClass="entr" presetID="10"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Effect filter="fade" transition="in">
                                      <p:cBhvr>
                                        <p:cTn dur="5000"/>
                                        <p:tgtEl>
                                          <p:spTgt spid="81">
                                            <p:txEl>
                                              <p:pRg end="2" st="2"/>
                                            </p:txEl>
                                          </p:spTgt>
                                        </p:tgtEl>
                                      </p:cBhvr>
                                    </p:animEffect>
                                  </p:childTnLst>
                                </p:cTn>
                              </p:par>
                            </p:childTnLst>
                          </p:cTn>
                        </p:par>
                        <p:par>
                          <p:cTn fill="hold">
                            <p:stCondLst>
                              <p:cond delay="15000"/>
                            </p:stCondLst>
                            <p:childTnLst>
                              <p:par>
                                <p:cTn fill="hold" nodeType="afterEffect" presetClass="entr" presetID="10"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Effect filter="fade" transition="in">
                                      <p:cBhvr>
                                        <p:cTn dur="5000"/>
                                        <p:tgtEl>
                                          <p:spTgt spid="81">
                                            <p:txEl>
                                              <p:pRg end="3" st="3"/>
                                            </p:txEl>
                                          </p:spTgt>
                                        </p:tgtEl>
                                      </p:cBhvr>
                                    </p:animEffect>
                                  </p:childTnLst>
                                </p:cTn>
                              </p:par>
                            </p:childTnLst>
                          </p:cTn>
                        </p:par>
                        <p:par>
                          <p:cTn fill="hold">
                            <p:stCondLst>
                              <p:cond delay="20000"/>
                            </p:stCondLst>
                            <p:childTnLst>
                              <p:par>
                                <p:cTn fill="hold" nodeType="afterEffect" presetClass="entr" presetID="10" presetSubtype="0">
                                  <p:stCondLst>
                                    <p:cond delay="0"/>
                                  </p:stCondLst>
                                  <p:childTnLst>
                                    <p:set>
                                      <p:cBhvr>
                                        <p:cTn dur="1" fill="hold">
                                          <p:stCondLst>
                                            <p:cond delay="0"/>
                                          </p:stCondLst>
                                        </p:cTn>
                                        <p:tgtEl>
                                          <p:spTgt spid="81">
                                            <p:txEl>
                                              <p:pRg end="4" st="4"/>
                                            </p:txEl>
                                          </p:spTgt>
                                        </p:tgtEl>
                                        <p:attrNameLst>
                                          <p:attrName>style.visibility</p:attrName>
                                        </p:attrNameLst>
                                      </p:cBhvr>
                                      <p:to>
                                        <p:strVal val="visible"/>
                                      </p:to>
                                    </p:set>
                                    <p:animEffect filter="fade" transition="in">
                                      <p:cBhvr>
                                        <p:cTn dur="5000"/>
                                        <p:tgtEl>
                                          <p:spTgt spid="81">
                                            <p:txEl>
                                              <p:pRg end="4" st="4"/>
                                            </p:txEl>
                                          </p:spTgt>
                                        </p:tgtEl>
                                      </p:cBhvr>
                                    </p:animEffect>
                                  </p:childTnLst>
                                </p:cTn>
                              </p:par>
                            </p:childTnLst>
                          </p:cTn>
                        </p:par>
                        <p:par>
                          <p:cTn fill="hold">
                            <p:stCondLst>
                              <p:cond delay="25000"/>
                            </p:stCondLst>
                            <p:childTnLst>
                              <p:par>
                                <p:cTn fill="hold" nodeType="afterEffect" presetClass="entr" presetID="10" presetSubtype="0">
                                  <p:stCondLst>
                                    <p:cond delay="0"/>
                                  </p:stCondLst>
                                  <p:childTnLst>
                                    <p:set>
                                      <p:cBhvr>
                                        <p:cTn dur="1" fill="hold">
                                          <p:stCondLst>
                                            <p:cond delay="0"/>
                                          </p:stCondLst>
                                        </p:cTn>
                                        <p:tgtEl>
                                          <p:spTgt spid="81">
                                            <p:txEl>
                                              <p:pRg end="5" st="5"/>
                                            </p:txEl>
                                          </p:spTgt>
                                        </p:tgtEl>
                                        <p:attrNameLst>
                                          <p:attrName>style.visibility</p:attrName>
                                        </p:attrNameLst>
                                      </p:cBhvr>
                                      <p:to>
                                        <p:strVal val="visible"/>
                                      </p:to>
                                    </p:set>
                                    <p:animEffect filter="fade" transition="in">
                                      <p:cBhvr>
                                        <p:cTn dur="5000"/>
                                        <p:tgtEl>
                                          <p:spTgt spid="81">
                                            <p:txEl>
                                              <p:pRg end="5" st="5"/>
                                            </p:txEl>
                                          </p:spTgt>
                                        </p:tgtEl>
                                      </p:cBhvr>
                                    </p:animEffect>
                                  </p:childTnLst>
                                </p:cTn>
                              </p:par>
                            </p:childTnLst>
                          </p:cTn>
                        </p:par>
                        <p:par>
                          <p:cTn fill="hold">
                            <p:stCondLst>
                              <p:cond delay="30000"/>
                            </p:stCondLst>
                            <p:childTnLst>
                              <p:par>
                                <p:cTn fill="hold" nodeType="afterEffect" presetClass="entr" presetID="10" presetSubtype="0">
                                  <p:stCondLst>
                                    <p:cond delay="0"/>
                                  </p:stCondLst>
                                  <p:childTnLst>
                                    <p:set>
                                      <p:cBhvr>
                                        <p:cTn dur="1" fill="hold">
                                          <p:stCondLst>
                                            <p:cond delay="0"/>
                                          </p:stCondLst>
                                        </p:cTn>
                                        <p:tgtEl>
                                          <p:spTgt spid="81">
                                            <p:txEl>
                                              <p:pRg end="6" st="6"/>
                                            </p:txEl>
                                          </p:spTgt>
                                        </p:tgtEl>
                                        <p:attrNameLst>
                                          <p:attrName>style.visibility</p:attrName>
                                        </p:attrNameLst>
                                      </p:cBhvr>
                                      <p:to>
                                        <p:strVal val="visible"/>
                                      </p:to>
                                    </p:set>
                                    <p:animEffect filter="fade" transition="in">
                                      <p:cBhvr>
                                        <p:cTn dur="5000"/>
                                        <p:tgtEl>
                                          <p:spTgt spid="81">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
                                        <p:tgtEl>
                                          <p:spTgt spid="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92" name="Shape 92"/>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MultiPie</a:t>
            </a:r>
            <a:endParaRPr/>
          </a:p>
        </p:txBody>
      </p:sp>
      <p:sp>
        <p:nvSpPr>
          <p:cNvPr id="93" name="Shape 93"/>
          <p:cNvSpPr txBox="1"/>
          <p:nvPr>
            <p:ph idx="3" type="body"/>
          </p:nvPr>
        </p:nvSpPr>
        <p:spPr>
          <a:xfrm>
            <a:off x="10497378" y="755650"/>
            <a:ext cx="3389100" cy="419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94" name="Shape 94"/>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t/>
            </a:r>
            <a:endParaRPr/>
          </a:p>
        </p:txBody>
      </p:sp>
      <p:sp>
        <p:nvSpPr>
          <p:cNvPr id="95" name="Shape 95"/>
          <p:cNvSpPr/>
          <p:nvPr/>
        </p:nvSpPr>
        <p:spPr>
          <a:xfrm>
            <a:off x="2052475" y="3508800"/>
            <a:ext cx="13024800" cy="8256900"/>
          </a:xfrm>
          <a:prstGeom prst="rect">
            <a:avLst/>
          </a:prstGeom>
          <a:noFill/>
          <a:ln>
            <a:noFill/>
          </a:ln>
        </p:spPr>
        <p:txBody>
          <a:bodyPr anchorCtr="0" anchor="t" bIns="45700" lIns="45700" spcFirstLastPara="1" rIns="45700" wrap="square" tIns="45700">
            <a:noAutofit/>
          </a:bodyPr>
          <a:lstStyle/>
          <a:p>
            <a:pPr indent="-457200" lvl="0" marL="457200" rtl="0">
              <a:spcBef>
                <a:spcPts val="0"/>
              </a:spcBef>
              <a:spcAft>
                <a:spcPts val="0"/>
              </a:spcAft>
              <a:buClr>
                <a:srgbClr val="52267D"/>
              </a:buClr>
              <a:buSzPts val="3600"/>
              <a:buFont typeface="Lato Light"/>
              <a:buChar char="●"/>
            </a:pPr>
            <a:r>
              <a:rPr lang="en-US" sz="3600">
                <a:solidFill>
                  <a:srgbClr val="52267D"/>
                </a:solidFill>
                <a:latin typeface="Lato Light"/>
                <a:ea typeface="Lato Light"/>
                <a:cs typeface="Lato Light"/>
                <a:sym typeface="Lato Light"/>
              </a:rPr>
              <a:t>750,000 images</a:t>
            </a:r>
            <a:endParaRPr sz="3600">
              <a:solidFill>
                <a:srgbClr val="52267D"/>
              </a:solidFill>
              <a:latin typeface="Lato Light"/>
              <a:ea typeface="Lato Light"/>
              <a:cs typeface="Lato Light"/>
              <a:sym typeface="Lato Light"/>
            </a:endParaRPr>
          </a:p>
          <a:p>
            <a:pPr indent="-457200" lvl="0" marL="457200" marR="0" rtl="0" algn="l">
              <a:lnSpc>
                <a:spcPct val="100000"/>
              </a:lnSpc>
              <a:spcBef>
                <a:spcPts val="0"/>
              </a:spcBef>
              <a:spcAft>
                <a:spcPts val="0"/>
              </a:spcAft>
              <a:buClr>
                <a:srgbClr val="52267D"/>
              </a:buClr>
              <a:buSzPts val="3600"/>
              <a:buFont typeface="Lato Light"/>
              <a:buChar char="●"/>
            </a:pPr>
            <a:r>
              <a:rPr lang="en-US" sz="3600">
                <a:solidFill>
                  <a:srgbClr val="52267D"/>
                </a:solidFill>
                <a:latin typeface="Lato Light"/>
                <a:ea typeface="Lato Light"/>
                <a:cs typeface="Lato Light"/>
                <a:sym typeface="Lato Light"/>
              </a:rPr>
              <a:t>337 people</a:t>
            </a:r>
            <a:endParaRPr sz="3600">
              <a:solidFill>
                <a:srgbClr val="52267D"/>
              </a:solidFill>
              <a:latin typeface="Lato Light"/>
              <a:ea typeface="Lato Light"/>
              <a:cs typeface="Lato Light"/>
              <a:sym typeface="Lato Light"/>
            </a:endParaRPr>
          </a:p>
          <a:p>
            <a:pPr indent="-457200" lvl="0" marL="457200" marR="0" rtl="0" algn="l">
              <a:lnSpc>
                <a:spcPct val="100000"/>
              </a:lnSpc>
              <a:spcBef>
                <a:spcPts val="0"/>
              </a:spcBef>
              <a:spcAft>
                <a:spcPts val="0"/>
              </a:spcAft>
              <a:buClr>
                <a:srgbClr val="52267D"/>
              </a:buClr>
              <a:buSzPts val="3600"/>
              <a:buFont typeface="Lato Light"/>
              <a:buChar char="●"/>
            </a:pPr>
            <a:r>
              <a:rPr lang="en-US" sz="3600">
                <a:solidFill>
                  <a:srgbClr val="52267D"/>
                </a:solidFill>
                <a:latin typeface="Lato Light"/>
                <a:ea typeface="Lato Light"/>
                <a:cs typeface="Lato Light"/>
                <a:sym typeface="Lato Light"/>
              </a:rPr>
              <a:t>19 illuminations</a:t>
            </a:r>
            <a:endParaRPr sz="3600">
              <a:solidFill>
                <a:srgbClr val="52267D"/>
              </a:solidFill>
              <a:latin typeface="Lato Light"/>
              <a:ea typeface="Lato Light"/>
              <a:cs typeface="Lato Light"/>
              <a:sym typeface="Lato Light"/>
            </a:endParaRPr>
          </a:p>
          <a:p>
            <a:pPr indent="-457200" lvl="0" marL="457200" marR="0" rtl="0" algn="l">
              <a:lnSpc>
                <a:spcPct val="100000"/>
              </a:lnSpc>
              <a:spcBef>
                <a:spcPts val="0"/>
              </a:spcBef>
              <a:spcAft>
                <a:spcPts val="0"/>
              </a:spcAft>
              <a:buClr>
                <a:srgbClr val="52267D"/>
              </a:buClr>
              <a:buSzPts val="3600"/>
              <a:buFont typeface="Lato Light"/>
              <a:buChar char="●"/>
            </a:pPr>
            <a:r>
              <a:rPr lang="en-US" sz="3600">
                <a:solidFill>
                  <a:srgbClr val="52267D"/>
                </a:solidFill>
                <a:latin typeface="Lato Light"/>
                <a:ea typeface="Lato Light"/>
                <a:cs typeface="Lato Light"/>
                <a:sym typeface="Lato Light"/>
              </a:rPr>
              <a:t>15 camera views</a:t>
            </a:r>
            <a:endParaRPr sz="3600">
              <a:solidFill>
                <a:srgbClr val="52267D"/>
              </a:solidFill>
              <a:latin typeface="Lato Light"/>
              <a:ea typeface="Lato Light"/>
              <a:cs typeface="Lato Light"/>
              <a:sym typeface="Lato Light"/>
            </a:endParaRPr>
          </a:p>
          <a:p>
            <a:pPr indent="-457200" lvl="0" marL="457200" marR="0" rtl="0" algn="l">
              <a:lnSpc>
                <a:spcPct val="100000"/>
              </a:lnSpc>
              <a:spcBef>
                <a:spcPts val="0"/>
              </a:spcBef>
              <a:spcAft>
                <a:spcPts val="0"/>
              </a:spcAft>
              <a:buClr>
                <a:srgbClr val="52267D"/>
              </a:buClr>
              <a:buSzPts val="3600"/>
              <a:buFont typeface="Lato Light"/>
              <a:buChar char="●"/>
            </a:pPr>
            <a:r>
              <a:rPr lang="en-US" sz="3600">
                <a:solidFill>
                  <a:srgbClr val="52267D"/>
                </a:solidFill>
                <a:latin typeface="Lato Light"/>
                <a:ea typeface="Lato Light"/>
                <a:cs typeface="Lato Light"/>
                <a:sym typeface="Lato Light"/>
              </a:rPr>
              <a:t>6 expressions</a:t>
            </a:r>
            <a:endParaRPr sz="3600">
              <a:solidFill>
                <a:srgbClr val="52267D"/>
              </a:solidFill>
              <a:latin typeface="Lato Light"/>
              <a:ea typeface="Lato Light"/>
              <a:cs typeface="Lato Light"/>
              <a:sym typeface="Lato Light"/>
            </a:endParaRPr>
          </a:p>
        </p:txBody>
      </p:sp>
      <p:sp>
        <p:nvSpPr>
          <p:cNvPr id="96" name="Shape 96"/>
          <p:cNvSpPr txBox="1"/>
          <p:nvPr/>
        </p:nvSpPr>
        <p:spPr>
          <a:xfrm>
            <a:off x="13840875" y="12943175"/>
            <a:ext cx="10944900" cy="67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52267D"/>
              </a:solidFill>
              <a:latin typeface="Lato Light"/>
              <a:ea typeface="Lato Light"/>
              <a:cs typeface="Lato Light"/>
              <a:sym typeface="Lato Light"/>
            </a:endParaRPr>
          </a:p>
        </p:txBody>
      </p:sp>
      <p:sp>
        <p:nvSpPr>
          <p:cNvPr id="97" name="Shape 97"/>
          <p:cNvSpPr/>
          <p:nvPr/>
        </p:nvSpPr>
        <p:spPr>
          <a:xfrm>
            <a:off x="11886538" y="12070500"/>
            <a:ext cx="10361700" cy="2735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None/>
            </a:pPr>
            <a:r>
              <a:t/>
            </a:r>
            <a:endParaRPr sz="3600">
              <a:solidFill>
                <a:srgbClr val="52267D"/>
              </a:solidFill>
              <a:latin typeface="Lato Light"/>
              <a:ea typeface="Lato Light"/>
              <a:cs typeface="Lato Light"/>
              <a:sym typeface="Lato Light"/>
            </a:endParaRPr>
          </a:p>
          <a:p>
            <a:pPr indent="0" lvl="0" marL="0" rtl="0" algn="ctr">
              <a:spcBef>
                <a:spcPts val="0"/>
              </a:spcBef>
              <a:spcAft>
                <a:spcPts val="0"/>
              </a:spcAft>
              <a:buNone/>
            </a:pPr>
            <a:r>
              <a:rPr lang="en-US" sz="2400">
                <a:solidFill>
                  <a:srgbClr val="52267D"/>
                </a:solidFill>
                <a:latin typeface="Lato Light"/>
                <a:ea typeface="Lato Light"/>
                <a:cs typeface="Lato Light"/>
                <a:sym typeface="Lato Light"/>
              </a:rPr>
              <a:t>http://www.cs.cmu.edu/afs/cs/project/PIE/MultiPie/Multi-Pie/Content.html</a:t>
            </a:r>
            <a:endParaRPr sz="3600">
              <a:solidFill>
                <a:srgbClr val="52267D"/>
              </a:solidFill>
              <a:latin typeface="Lato Light"/>
              <a:ea typeface="Lato Light"/>
              <a:cs typeface="Lato Light"/>
              <a:sym typeface="Lato Light"/>
            </a:endParaRPr>
          </a:p>
        </p:txBody>
      </p:sp>
      <p:pic>
        <p:nvPicPr>
          <p:cNvPr id="98" name="Shape 98"/>
          <p:cNvPicPr preferRelativeResize="0"/>
          <p:nvPr/>
        </p:nvPicPr>
        <p:blipFill>
          <a:blip r:embed="rId3">
            <a:alphaModFix/>
          </a:blip>
          <a:stretch>
            <a:fillRect/>
          </a:stretch>
        </p:blipFill>
        <p:spPr>
          <a:xfrm>
            <a:off x="10055591" y="2575451"/>
            <a:ext cx="14023579" cy="98603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Shape 103"/>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104" name="Shape 104"/>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Face2vec</a:t>
            </a:r>
            <a:endParaRPr/>
          </a:p>
        </p:txBody>
      </p:sp>
      <p:sp>
        <p:nvSpPr>
          <p:cNvPr id="105" name="Shape 105"/>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pic>
        <p:nvPicPr>
          <p:cNvPr id="106" name="Shape 106"/>
          <p:cNvPicPr preferRelativeResize="0"/>
          <p:nvPr/>
        </p:nvPicPr>
        <p:blipFill>
          <a:blip r:embed="rId3">
            <a:alphaModFix/>
          </a:blip>
          <a:stretch>
            <a:fillRect/>
          </a:stretch>
        </p:blipFill>
        <p:spPr>
          <a:xfrm>
            <a:off x="678875" y="3926455"/>
            <a:ext cx="5809039" cy="6922016"/>
          </a:xfrm>
          <a:prstGeom prst="rect">
            <a:avLst/>
          </a:prstGeom>
          <a:noFill/>
          <a:ln>
            <a:noFill/>
          </a:ln>
        </p:spPr>
      </p:pic>
      <p:pic>
        <p:nvPicPr>
          <p:cNvPr id="107" name="Shape 107"/>
          <p:cNvPicPr preferRelativeResize="0"/>
          <p:nvPr/>
        </p:nvPicPr>
        <p:blipFill>
          <a:blip r:embed="rId4">
            <a:alphaModFix/>
          </a:blip>
          <a:stretch>
            <a:fillRect/>
          </a:stretch>
        </p:blipFill>
        <p:spPr>
          <a:xfrm>
            <a:off x="18005498" y="3882230"/>
            <a:ext cx="5787228" cy="7010481"/>
          </a:xfrm>
          <a:prstGeom prst="rect">
            <a:avLst/>
          </a:prstGeom>
          <a:noFill/>
          <a:ln>
            <a:noFill/>
          </a:ln>
        </p:spPr>
      </p:pic>
      <p:grpSp>
        <p:nvGrpSpPr>
          <p:cNvPr id="108" name="Shape 108"/>
          <p:cNvGrpSpPr/>
          <p:nvPr/>
        </p:nvGrpSpPr>
        <p:grpSpPr>
          <a:xfrm>
            <a:off x="8746650" y="6392375"/>
            <a:ext cx="6572061" cy="1990200"/>
            <a:chOff x="8746650" y="6392375"/>
            <a:chExt cx="6572061" cy="1990200"/>
          </a:xfrm>
        </p:grpSpPr>
        <p:sp>
          <p:nvSpPr>
            <p:cNvPr id="109" name="Shape 109"/>
            <p:cNvSpPr/>
            <p:nvPr/>
          </p:nvSpPr>
          <p:spPr>
            <a:xfrm>
              <a:off x="12727011" y="6920462"/>
              <a:ext cx="2591700" cy="9690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10" name="Shape 110"/>
            <p:cNvSpPr/>
            <p:nvPr/>
          </p:nvSpPr>
          <p:spPr>
            <a:xfrm>
              <a:off x="13527930" y="7265876"/>
              <a:ext cx="9900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111" name="Shape 111"/>
            <p:cNvSpPr/>
            <p:nvPr/>
          </p:nvSpPr>
          <p:spPr>
            <a:xfrm>
              <a:off x="8746650" y="6914704"/>
              <a:ext cx="2622300" cy="9804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12" name="Shape 112"/>
            <p:cNvSpPr/>
            <p:nvPr/>
          </p:nvSpPr>
          <p:spPr>
            <a:xfrm>
              <a:off x="8874376" y="7265877"/>
              <a:ext cx="22671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113" name="Shape 113"/>
            <p:cNvSpPr/>
            <p:nvPr/>
          </p:nvSpPr>
          <p:spPr>
            <a:xfrm>
              <a:off x="10988518" y="6392375"/>
              <a:ext cx="1989900" cy="1990200"/>
            </a:xfrm>
            <a:prstGeom prst="ellipse">
              <a:avLst/>
            </a:prstGeom>
            <a:solidFill>
              <a:srgbClr val="52267D"/>
            </a:solidFill>
            <a:ln cap="flat" cmpd="sng" w="1016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id="114" name="Shape 114"/>
            <p:cNvPicPr preferRelativeResize="0"/>
            <p:nvPr/>
          </p:nvPicPr>
          <p:blipFill>
            <a:blip r:embed="rId5">
              <a:alphaModFix/>
            </a:blip>
            <a:stretch>
              <a:fillRect/>
            </a:stretch>
          </p:blipFill>
          <p:spPr>
            <a:xfrm>
              <a:off x="11266765" y="6655990"/>
              <a:ext cx="1433425" cy="1497920"/>
            </a:xfrm>
            <a:prstGeom prst="rect">
              <a:avLst/>
            </a:prstGeom>
            <a:noFill/>
            <a:ln>
              <a:noFill/>
            </a:ln>
          </p:spPr>
        </p:pic>
      </p:grpSp>
      <p:grpSp>
        <p:nvGrpSpPr>
          <p:cNvPr id="115" name="Shape 115"/>
          <p:cNvGrpSpPr/>
          <p:nvPr/>
        </p:nvGrpSpPr>
        <p:grpSpPr>
          <a:xfrm>
            <a:off x="5308801" y="6532250"/>
            <a:ext cx="5643554" cy="1990200"/>
            <a:chOff x="6899501" y="3648000"/>
            <a:chExt cx="5643554" cy="1990200"/>
          </a:xfrm>
        </p:grpSpPr>
        <p:sp>
          <p:nvSpPr>
            <p:cNvPr id="116" name="Shape 116"/>
            <p:cNvSpPr/>
            <p:nvPr/>
          </p:nvSpPr>
          <p:spPr>
            <a:xfrm>
              <a:off x="10752131" y="4176075"/>
              <a:ext cx="1156800" cy="9690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17" name="Shape 117"/>
            <p:cNvSpPr/>
            <p:nvPr/>
          </p:nvSpPr>
          <p:spPr>
            <a:xfrm>
              <a:off x="11553055" y="4521501"/>
              <a:ext cx="9900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118" name="Shape 118"/>
            <p:cNvSpPr/>
            <p:nvPr/>
          </p:nvSpPr>
          <p:spPr>
            <a:xfrm>
              <a:off x="8237275" y="4170325"/>
              <a:ext cx="1156800" cy="9804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19" name="Shape 119"/>
            <p:cNvSpPr/>
            <p:nvPr/>
          </p:nvSpPr>
          <p:spPr>
            <a:xfrm>
              <a:off x="6899501" y="4521502"/>
              <a:ext cx="22671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120" name="Shape 120"/>
            <p:cNvSpPr/>
            <p:nvPr/>
          </p:nvSpPr>
          <p:spPr>
            <a:xfrm>
              <a:off x="9013643" y="3648000"/>
              <a:ext cx="1989900" cy="1990200"/>
            </a:xfrm>
            <a:prstGeom prst="ellipse">
              <a:avLst/>
            </a:prstGeom>
            <a:solidFill>
              <a:srgbClr val="52267D"/>
            </a:solidFill>
            <a:ln cap="flat" cmpd="sng" w="1016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id="121" name="Shape 121"/>
            <p:cNvPicPr preferRelativeResize="0"/>
            <p:nvPr/>
          </p:nvPicPr>
          <p:blipFill>
            <a:blip r:embed="rId5">
              <a:alphaModFix/>
            </a:blip>
            <a:stretch>
              <a:fillRect/>
            </a:stretch>
          </p:blipFill>
          <p:spPr>
            <a:xfrm>
              <a:off x="9291890" y="3911615"/>
              <a:ext cx="1433425" cy="1497920"/>
            </a:xfrm>
            <a:prstGeom prst="rect">
              <a:avLst/>
            </a:prstGeom>
            <a:noFill/>
            <a:ln>
              <a:noFill/>
            </a:ln>
          </p:spPr>
        </p:pic>
      </p:grpSp>
      <p:grpSp>
        <p:nvGrpSpPr>
          <p:cNvPr id="122" name="Shape 122"/>
          <p:cNvGrpSpPr/>
          <p:nvPr/>
        </p:nvGrpSpPr>
        <p:grpSpPr>
          <a:xfrm>
            <a:off x="12475051" y="6532250"/>
            <a:ext cx="5643554" cy="1990200"/>
            <a:chOff x="6899501" y="3648000"/>
            <a:chExt cx="5643554" cy="1990200"/>
          </a:xfrm>
        </p:grpSpPr>
        <p:sp>
          <p:nvSpPr>
            <p:cNvPr id="123" name="Shape 123"/>
            <p:cNvSpPr/>
            <p:nvPr/>
          </p:nvSpPr>
          <p:spPr>
            <a:xfrm>
              <a:off x="10752131" y="4176075"/>
              <a:ext cx="1156800" cy="9690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24" name="Shape 124"/>
            <p:cNvSpPr/>
            <p:nvPr/>
          </p:nvSpPr>
          <p:spPr>
            <a:xfrm>
              <a:off x="11553055" y="4521501"/>
              <a:ext cx="9900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125" name="Shape 125"/>
            <p:cNvSpPr/>
            <p:nvPr/>
          </p:nvSpPr>
          <p:spPr>
            <a:xfrm>
              <a:off x="8237275" y="4170325"/>
              <a:ext cx="1156800" cy="9804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26" name="Shape 126"/>
            <p:cNvSpPr/>
            <p:nvPr/>
          </p:nvSpPr>
          <p:spPr>
            <a:xfrm>
              <a:off x="6899501" y="4521502"/>
              <a:ext cx="22671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127" name="Shape 127"/>
            <p:cNvSpPr/>
            <p:nvPr/>
          </p:nvSpPr>
          <p:spPr>
            <a:xfrm>
              <a:off x="9013643" y="3648000"/>
              <a:ext cx="1989900" cy="1990200"/>
            </a:xfrm>
            <a:prstGeom prst="ellipse">
              <a:avLst/>
            </a:prstGeom>
            <a:solidFill>
              <a:srgbClr val="52267D"/>
            </a:solidFill>
            <a:ln cap="flat" cmpd="sng" w="1016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id="128" name="Shape 128"/>
            <p:cNvPicPr preferRelativeResize="0"/>
            <p:nvPr/>
          </p:nvPicPr>
          <p:blipFill>
            <a:blip r:embed="rId5">
              <a:alphaModFix/>
            </a:blip>
            <a:stretch>
              <a:fillRect/>
            </a:stretch>
          </p:blipFill>
          <p:spPr>
            <a:xfrm>
              <a:off x="9291890" y="3911615"/>
              <a:ext cx="1433425" cy="1497920"/>
            </a:xfrm>
            <a:prstGeom prst="rect">
              <a:avLst/>
            </a:prstGeom>
            <a:noFill/>
            <a:ln>
              <a:noFill/>
            </a:ln>
          </p:spPr>
        </p:pic>
      </p:grpSp>
      <p:sp>
        <p:nvSpPr>
          <p:cNvPr id="129" name="Shape 129"/>
          <p:cNvSpPr txBox="1"/>
          <p:nvPr/>
        </p:nvSpPr>
        <p:spPr>
          <a:xfrm>
            <a:off x="9639713" y="1019400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Face embedding</a:t>
            </a:r>
            <a:endParaRPr sz="4800"/>
          </a:p>
        </p:txBody>
      </p:sp>
      <p:grpSp>
        <p:nvGrpSpPr>
          <p:cNvPr id="130" name="Shape 130"/>
          <p:cNvGrpSpPr/>
          <p:nvPr/>
        </p:nvGrpSpPr>
        <p:grpSpPr>
          <a:xfrm>
            <a:off x="10974050" y="3882238"/>
            <a:ext cx="2117243" cy="7010475"/>
            <a:chOff x="10974050" y="3882238"/>
            <a:chExt cx="2117243" cy="7010475"/>
          </a:xfrm>
        </p:grpSpPr>
        <p:pic>
          <p:nvPicPr>
            <p:cNvPr id="131" name="Shape 131"/>
            <p:cNvPicPr preferRelativeResize="0"/>
            <p:nvPr/>
          </p:nvPicPr>
          <p:blipFill rotWithShape="1">
            <a:blip r:embed="rId6">
              <a:alphaModFix/>
            </a:blip>
            <a:srcRect b="0" l="0" r="0" t="0"/>
            <a:stretch/>
          </p:blipFill>
          <p:spPr>
            <a:xfrm>
              <a:off x="10974050" y="3882238"/>
              <a:ext cx="2117243" cy="7010475"/>
            </a:xfrm>
            <a:prstGeom prst="rect">
              <a:avLst/>
            </a:prstGeom>
            <a:noFill/>
            <a:ln>
              <a:noFill/>
            </a:ln>
          </p:spPr>
        </p:pic>
        <p:sp>
          <p:nvSpPr>
            <p:cNvPr id="132" name="Shape 132"/>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52267D"/>
                  </a:solidFill>
                  <a:latin typeface="Lato"/>
                  <a:ea typeface="Lato"/>
                  <a:cs typeface="Lato"/>
                  <a:sym typeface="Lato"/>
                </a:rPr>
                <a:t>1.1</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0.9</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1.0</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0.5</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2.2</a:t>
              </a:r>
              <a:endParaRPr b="1" sz="4800">
                <a:solidFill>
                  <a:srgbClr val="52267D"/>
                </a:solidFill>
                <a:latin typeface="Lato"/>
                <a:ea typeface="Lato"/>
                <a:cs typeface="Lato"/>
                <a:sym typeface="Lato"/>
              </a:endParaRPr>
            </a:p>
          </p:txBody>
        </p:sp>
      </p:grpSp>
      <p:pic>
        <p:nvPicPr>
          <p:cNvPr id="133" name="Shape 133"/>
          <p:cNvPicPr preferRelativeResize="0"/>
          <p:nvPr/>
        </p:nvPicPr>
        <p:blipFill>
          <a:blip r:embed="rId3">
            <a:alphaModFix/>
          </a:blip>
          <a:stretch>
            <a:fillRect/>
          </a:stretch>
        </p:blipFill>
        <p:spPr>
          <a:xfrm>
            <a:off x="17994588" y="3926455"/>
            <a:ext cx="5809039" cy="6922016"/>
          </a:xfrm>
          <a:prstGeom prst="rect">
            <a:avLst/>
          </a:prstGeom>
          <a:noFill/>
          <a:ln>
            <a:noFill/>
          </a:ln>
        </p:spPr>
      </p:pic>
      <p:grpSp>
        <p:nvGrpSpPr>
          <p:cNvPr id="134" name="Shape 134"/>
          <p:cNvGrpSpPr/>
          <p:nvPr/>
        </p:nvGrpSpPr>
        <p:grpSpPr>
          <a:xfrm>
            <a:off x="10974050" y="3882213"/>
            <a:ext cx="2117243" cy="7010475"/>
            <a:chOff x="10974050" y="3882238"/>
            <a:chExt cx="2117243" cy="7010475"/>
          </a:xfrm>
        </p:grpSpPr>
        <p:pic>
          <p:nvPicPr>
            <p:cNvPr id="135" name="Shape 135"/>
            <p:cNvPicPr preferRelativeResize="0"/>
            <p:nvPr/>
          </p:nvPicPr>
          <p:blipFill rotWithShape="1">
            <a:blip r:embed="rId6">
              <a:alphaModFix/>
            </a:blip>
            <a:srcRect b="0" l="0" r="0" t="0"/>
            <a:stretch/>
          </p:blipFill>
          <p:spPr>
            <a:xfrm>
              <a:off x="10974050" y="3882238"/>
              <a:ext cx="2117243" cy="7010475"/>
            </a:xfrm>
            <a:prstGeom prst="rect">
              <a:avLst/>
            </a:prstGeom>
            <a:noFill/>
            <a:ln>
              <a:noFill/>
            </a:ln>
          </p:spPr>
        </p:pic>
        <p:sp>
          <p:nvSpPr>
            <p:cNvPr id="136" name="Shape 136"/>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52267D"/>
                  </a:solidFill>
                  <a:latin typeface="Lato"/>
                  <a:ea typeface="Lato"/>
                  <a:cs typeface="Lato"/>
                  <a:sym typeface="Lato"/>
                </a:rPr>
                <a:t>1.1</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0.9</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1.0</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D36050"/>
                  </a:solidFill>
                  <a:latin typeface="Lato"/>
                  <a:ea typeface="Lato"/>
                  <a:cs typeface="Lato"/>
                  <a:sym typeface="Lato"/>
                </a:rPr>
                <a:t>0.1</a:t>
              </a:r>
              <a:endParaRPr b="1" sz="4800">
                <a:solidFill>
                  <a:srgbClr val="D36050"/>
                </a:solidFill>
                <a:latin typeface="Lato"/>
                <a:ea typeface="Lato"/>
                <a:cs typeface="Lato"/>
                <a:sym typeface="Lato"/>
              </a:endParaRPr>
            </a:p>
            <a:p>
              <a:pPr indent="0" lvl="0" marL="0" rtl="0" algn="ctr">
                <a:spcBef>
                  <a:spcPts val="0"/>
                </a:spcBef>
                <a:spcAft>
                  <a:spcPts val="0"/>
                </a:spcAft>
                <a:buNone/>
              </a:pPr>
              <a:r>
                <a:rPr b="1" lang="en-US" sz="4800">
                  <a:solidFill>
                    <a:srgbClr val="D36050"/>
                  </a:solidFill>
                  <a:latin typeface="Lato"/>
                  <a:ea typeface="Lato"/>
                  <a:cs typeface="Lato"/>
                  <a:sym typeface="Lato"/>
                </a:rPr>
                <a:t>4.4</a:t>
              </a:r>
              <a:endParaRPr b="1" sz="4800">
                <a:solidFill>
                  <a:srgbClr val="D36050"/>
                </a:solidFill>
                <a:latin typeface="Lato"/>
                <a:ea typeface="Lato"/>
                <a:cs typeface="Lato"/>
                <a:sym typeface="Lato"/>
              </a:endParaRPr>
            </a:p>
          </p:txBody>
        </p:sp>
      </p:grpSp>
      <p:sp>
        <p:nvSpPr>
          <p:cNvPr id="137" name="Shape 137"/>
          <p:cNvSpPr txBox="1"/>
          <p:nvPr>
            <p:ph idx="2" type="body"/>
          </p:nvPr>
        </p:nvSpPr>
        <p:spPr>
          <a:xfrm>
            <a:off x="8746648" y="1282699"/>
            <a:ext cx="68907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Instant Ugly Face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108"/>
                                        </p:tgtEl>
                                        <p:attrNameLst>
                                          <p:attrName>ppt_w</p:attrName>
                                        </p:attrNameLst>
                                      </p:cBhvr>
                                      <p:tavLst>
                                        <p:tav fmla="" tm="0">
                                          <p:val>
                                            <p:strVal val="#ppt_w"/>
                                          </p:val>
                                        </p:tav>
                                        <p:tav fmla="" tm="100000">
                                          <p:val>
                                            <p:strVal val="0"/>
                                          </p:val>
                                        </p:tav>
                                      </p:tavLst>
                                    </p:anim>
                                    <p:anim calcmode="lin" valueType="num">
                                      <p:cBhvr additive="base">
                                        <p:cTn dur="1000"/>
                                        <p:tgtEl>
                                          <p:spTgt spid="108"/>
                                        </p:tgtEl>
                                        <p:attrNameLst>
                                          <p:attrName>ppt_h</p:attrName>
                                        </p:attrNameLst>
                                      </p:cBhvr>
                                      <p:tavLst>
                                        <p:tav fmla="" tm="0">
                                          <p:val>
                                            <p:strVal val="#ppt_h"/>
                                          </p:val>
                                        </p:tav>
                                        <p:tav fmla="" tm="100000">
                                          <p:val>
                                            <p:strVal val="0"/>
                                          </p:val>
                                        </p:tav>
                                      </p:tavLst>
                                    </p:anim>
                                    <p:set>
                                      <p:cBhvr>
                                        <p:cTn dur="1" fill="hold">
                                          <p:stCondLst>
                                            <p:cond delay="1000"/>
                                          </p:stCondLst>
                                        </p:cTn>
                                        <p:tgtEl>
                                          <p:spTgt spid="108"/>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137"/>
                                        </p:tgtEl>
                                        <p:attrNameLst>
                                          <p:attrName>ppt_w</p:attrName>
                                        </p:attrNameLst>
                                      </p:cBhvr>
                                      <p:tavLst>
                                        <p:tav fmla="" tm="0">
                                          <p:val>
                                            <p:strVal val="#ppt_w"/>
                                          </p:val>
                                        </p:tav>
                                        <p:tav fmla="" tm="100000">
                                          <p:val>
                                            <p:strVal val="0"/>
                                          </p:val>
                                        </p:tav>
                                      </p:tavLst>
                                    </p:anim>
                                    <p:anim calcmode="lin" valueType="num">
                                      <p:cBhvr additive="base">
                                        <p:cTn dur="1000"/>
                                        <p:tgtEl>
                                          <p:spTgt spid="137"/>
                                        </p:tgtEl>
                                        <p:attrNameLst>
                                          <p:attrName>ppt_h</p:attrName>
                                        </p:attrNameLst>
                                      </p:cBhvr>
                                      <p:tavLst>
                                        <p:tav fmla="" tm="0">
                                          <p:val>
                                            <p:strVal val="#ppt_h"/>
                                          </p:val>
                                        </p:tav>
                                        <p:tav fmla="" tm="100000">
                                          <p:val>
                                            <p:strVal val="0"/>
                                          </p:val>
                                        </p:tav>
                                      </p:tavLst>
                                    </p:anim>
                                    <p:set>
                                      <p:cBhvr>
                                        <p:cTn dur="1" fill="hold">
                                          <p:stCondLst>
                                            <p:cond delay="1000"/>
                                          </p:stCondLst>
                                        </p:cTn>
                                        <p:tgtEl>
                                          <p:spTgt spid="137"/>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1000"/>
                                        <p:tgtEl>
                                          <p:spTgt spid="104"/>
                                        </p:tgtEl>
                                        <p:attrNameLst>
                                          <p:attrName>ppt_w</p:attrName>
                                        </p:attrNameLst>
                                      </p:cBhvr>
                                      <p:tavLst>
                                        <p:tav fmla="" tm="0">
                                          <p:val>
                                            <p:strVal val="0"/>
                                          </p:val>
                                        </p:tav>
                                        <p:tav fmla="" tm="100000">
                                          <p:val>
                                            <p:strVal val="#ppt_w"/>
                                          </p:val>
                                        </p:tav>
                                      </p:tavLst>
                                    </p:anim>
                                    <p:anim calcmode="lin" valueType="num">
                                      <p:cBhvr additive="base">
                                        <p:cTn dur="1000"/>
                                        <p:tgtEl>
                                          <p:spTgt spid="10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ppt_w</p:attrName>
                                        </p:attrNameLst>
                                      </p:cBhvr>
                                      <p:tavLst>
                                        <p:tav fmla="" tm="0">
                                          <p:val>
                                            <p:strVal val="0"/>
                                          </p:val>
                                        </p:tav>
                                        <p:tav fmla="" tm="100000">
                                          <p:val>
                                            <p:strVal val="#ppt_w"/>
                                          </p:val>
                                        </p:tav>
                                      </p:tavLst>
                                    </p:anim>
                                    <p:anim calcmode="lin" valueType="num">
                                      <p:cBhvr additive="base">
                                        <p:cTn dur="1000"/>
                                        <p:tgtEl>
                                          <p:spTgt spid="11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ppt_w</p:attrName>
                                        </p:attrNameLst>
                                      </p:cBhvr>
                                      <p:tavLst>
                                        <p:tav fmla="" tm="0">
                                          <p:val>
                                            <p:strVal val="0"/>
                                          </p:val>
                                        </p:tav>
                                        <p:tav fmla="" tm="100000">
                                          <p:val>
                                            <p:strVal val="#ppt_w"/>
                                          </p:val>
                                        </p:tav>
                                      </p:tavLst>
                                    </p:anim>
                                    <p:anim calcmode="lin" valueType="num">
                                      <p:cBhvr additive="base">
                                        <p:cTn dur="1000"/>
                                        <p:tgtEl>
                                          <p:spTgt spid="12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ppt_w</p:attrName>
                                        </p:attrNameLst>
                                      </p:cBhvr>
                                      <p:tavLst>
                                        <p:tav fmla="" tm="0">
                                          <p:val>
                                            <p:strVal val="0"/>
                                          </p:val>
                                        </p:tav>
                                        <p:tav fmla="" tm="100000">
                                          <p:val>
                                            <p:strVal val="#ppt_w"/>
                                          </p:val>
                                        </p:tav>
                                      </p:tavLst>
                                    </p:anim>
                                    <p:anim calcmode="lin" valueType="num">
                                      <p:cBhvr additive="base">
                                        <p:cTn dur="1000"/>
                                        <p:tgtEl>
                                          <p:spTgt spid="130"/>
                                        </p:tgtEl>
                                        <p:attrNameLst>
                                          <p:attrName>ppt_h</p:attrName>
                                        </p:attrNameLst>
                                      </p:cBhvr>
                                      <p:tavLst>
                                        <p:tav fmla="" tm="0">
                                          <p:val>
                                            <p:strVal val="0"/>
                                          </p:val>
                                        </p:tav>
                                        <p:tav fmla="" tm="100000">
                                          <p:val>
                                            <p:strVal val="#ppt_h"/>
                                          </p:val>
                                        </p:tav>
                                      </p:tavLst>
                                    </p:anim>
                                  </p:childTnLst>
                                </p:cTn>
                              </p:par>
                              <p:par>
                                <p:cTn fill="hold" nodeType="withEffect" presetClass="exit" presetID="23" presetSubtype="32">
                                  <p:stCondLst>
                                    <p:cond delay="0"/>
                                  </p:stCondLst>
                                  <p:childTnLst>
                                    <p:anim calcmode="lin" valueType="num">
                                      <p:cBhvr additive="base">
                                        <p:cTn dur="1000"/>
                                        <p:tgtEl>
                                          <p:spTgt spid="107"/>
                                        </p:tgtEl>
                                        <p:attrNameLst>
                                          <p:attrName>ppt_w</p:attrName>
                                        </p:attrNameLst>
                                      </p:cBhvr>
                                      <p:tavLst>
                                        <p:tav fmla="" tm="0">
                                          <p:val>
                                            <p:strVal val="#ppt_w"/>
                                          </p:val>
                                        </p:tav>
                                        <p:tav fmla="" tm="100000">
                                          <p:val>
                                            <p:strVal val="0"/>
                                          </p:val>
                                        </p:tav>
                                      </p:tavLst>
                                    </p:anim>
                                    <p:anim calcmode="lin" valueType="num">
                                      <p:cBhvr additive="base">
                                        <p:cTn dur="1000"/>
                                        <p:tgtEl>
                                          <p:spTgt spid="107"/>
                                        </p:tgtEl>
                                        <p:attrNameLst>
                                          <p:attrName>ppt_h</p:attrName>
                                        </p:attrNameLst>
                                      </p:cBhvr>
                                      <p:tavLst>
                                        <p:tav fmla="" tm="0">
                                          <p:val>
                                            <p:strVal val="#ppt_h"/>
                                          </p:val>
                                        </p:tav>
                                        <p:tav fmla="" tm="100000">
                                          <p:val>
                                            <p:strVal val="0"/>
                                          </p:val>
                                        </p:tav>
                                      </p:tavLst>
                                    </p:anim>
                                    <p:set>
                                      <p:cBhvr>
                                        <p:cTn dur="1" fill="hold">
                                          <p:stCondLst>
                                            <p:cond delay="1000"/>
                                          </p:stCondLst>
                                        </p:cTn>
                                        <p:tgtEl>
                                          <p:spTgt spid="107"/>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ppt_w</p:attrName>
                                        </p:attrNameLst>
                                      </p:cBhvr>
                                      <p:tavLst>
                                        <p:tav fmla="" tm="0">
                                          <p:val>
                                            <p:strVal val="0"/>
                                          </p:val>
                                        </p:tav>
                                        <p:tav fmla="" tm="100000">
                                          <p:val>
                                            <p:strVal val="#ppt_w"/>
                                          </p:val>
                                        </p:tav>
                                      </p:tavLst>
                                    </p:anim>
                                    <p:anim calcmode="lin" valueType="num">
                                      <p:cBhvr additive="base">
                                        <p:cTn dur="1000"/>
                                        <p:tgtEl>
                                          <p:spTgt spid="13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ppt_w</p:attrName>
                                        </p:attrNameLst>
                                      </p:cBhvr>
                                      <p:tavLst>
                                        <p:tav fmla="" tm="0">
                                          <p:val>
                                            <p:strVal val="0"/>
                                          </p:val>
                                        </p:tav>
                                        <p:tav fmla="" tm="100000">
                                          <p:val>
                                            <p:strVal val="#ppt_w"/>
                                          </p:val>
                                        </p:tav>
                                      </p:tavLst>
                                    </p:anim>
                                    <p:anim calcmode="lin" valueType="num">
                                      <p:cBhvr additive="base">
                                        <p:cTn dur="1000"/>
                                        <p:tgtEl>
                                          <p:spTgt spid="1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3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3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143" name="Shape 143"/>
          <p:cNvSpPr txBox="1"/>
          <p:nvPr>
            <p:ph idx="2" type="body"/>
          </p:nvPr>
        </p:nvSpPr>
        <p:spPr>
          <a:xfrm>
            <a:off x="5656350" y="1282700"/>
            <a:ext cx="130713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How to create this Face Embedding?</a:t>
            </a:r>
            <a:endParaRPr/>
          </a:p>
        </p:txBody>
      </p:sp>
      <p:sp>
        <p:nvSpPr>
          <p:cNvPr id="144" name="Shape 144"/>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grpSp>
        <p:nvGrpSpPr>
          <p:cNvPr id="145" name="Shape 145"/>
          <p:cNvGrpSpPr/>
          <p:nvPr/>
        </p:nvGrpSpPr>
        <p:grpSpPr>
          <a:xfrm>
            <a:off x="5308801" y="6532250"/>
            <a:ext cx="5643554" cy="1990200"/>
            <a:chOff x="6899501" y="3648000"/>
            <a:chExt cx="5643554" cy="1990200"/>
          </a:xfrm>
        </p:grpSpPr>
        <p:sp>
          <p:nvSpPr>
            <p:cNvPr id="146" name="Shape 146"/>
            <p:cNvSpPr/>
            <p:nvPr/>
          </p:nvSpPr>
          <p:spPr>
            <a:xfrm>
              <a:off x="10752131" y="4176075"/>
              <a:ext cx="1156800" cy="9690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47" name="Shape 147"/>
            <p:cNvSpPr/>
            <p:nvPr/>
          </p:nvSpPr>
          <p:spPr>
            <a:xfrm>
              <a:off x="11553055" y="4521501"/>
              <a:ext cx="9900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148" name="Shape 148"/>
            <p:cNvSpPr/>
            <p:nvPr/>
          </p:nvSpPr>
          <p:spPr>
            <a:xfrm>
              <a:off x="8237275" y="4170325"/>
              <a:ext cx="1156800" cy="9804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49" name="Shape 149"/>
            <p:cNvSpPr/>
            <p:nvPr/>
          </p:nvSpPr>
          <p:spPr>
            <a:xfrm>
              <a:off x="6899501" y="4521502"/>
              <a:ext cx="22671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150" name="Shape 150"/>
            <p:cNvSpPr/>
            <p:nvPr/>
          </p:nvSpPr>
          <p:spPr>
            <a:xfrm>
              <a:off x="9013643" y="3648000"/>
              <a:ext cx="1989900" cy="1990200"/>
            </a:xfrm>
            <a:prstGeom prst="ellipse">
              <a:avLst/>
            </a:prstGeom>
            <a:solidFill>
              <a:srgbClr val="52267D"/>
            </a:solidFill>
            <a:ln cap="flat" cmpd="sng" w="1016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id="151" name="Shape 151"/>
            <p:cNvPicPr preferRelativeResize="0"/>
            <p:nvPr/>
          </p:nvPicPr>
          <p:blipFill>
            <a:blip r:embed="rId3">
              <a:alphaModFix/>
            </a:blip>
            <a:stretch>
              <a:fillRect/>
            </a:stretch>
          </p:blipFill>
          <p:spPr>
            <a:xfrm>
              <a:off x="9291890" y="3911615"/>
              <a:ext cx="1433425" cy="1497920"/>
            </a:xfrm>
            <a:prstGeom prst="rect">
              <a:avLst/>
            </a:prstGeom>
            <a:noFill/>
            <a:ln>
              <a:noFill/>
            </a:ln>
          </p:spPr>
        </p:pic>
      </p:grpSp>
      <p:sp>
        <p:nvSpPr>
          <p:cNvPr id="152" name="Shape 152"/>
          <p:cNvSpPr txBox="1"/>
          <p:nvPr/>
        </p:nvSpPr>
        <p:spPr>
          <a:xfrm>
            <a:off x="9639713" y="1019400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Code</a:t>
            </a:r>
            <a:endParaRPr sz="4800"/>
          </a:p>
        </p:txBody>
      </p:sp>
      <p:sp>
        <p:nvSpPr>
          <p:cNvPr id="153" name="Shape 153"/>
          <p:cNvSpPr txBox="1"/>
          <p:nvPr/>
        </p:nvSpPr>
        <p:spPr>
          <a:xfrm>
            <a:off x="6145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Encoder</a:t>
            </a:r>
            <a:endParaRPr sz="4800"/>
          </a:p>
        </p:txBody>
      </p:sp>
      <p:sp>
        <p:nvSpPr>
          <p:cNvPr id="154" name="Shape 154"/>
          <p:cNvSpPr txBox="1"/>
          <p:nvPr/>
        </p:nvSpPr>
        <p:spPr>
          <a:xfrm>
            <a:off x="13134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Decoder</a:t>
            </a:r>
            <a:endParaRPr sz="4800"/>
          </a:p>
        </p:txBody>
      </p:sp>
      <p:grpSp>
        <p:nvGrpSpPr>
          <p:cNvPr id="155" name="Shape 155"/>
          <p:cNvGrpSpPr/>
          <p:nvPr/>
        </p:nvGrpSpPr>
        <p:grpSpPr>
          <a:xfrm>
            <a:off x="12475051" y="6532250"/>
            <a:ext cx="5643554" cy="1990200"/>
            <a:chOff x="6899501" y="3648000"/>
            <a:chExt cx="5643554" cy="1990200"/>
          </a:xfrm>
        </p:grpSpPr>
        <p:sp>
          <p:nvSpPr>
            <p:cNvPr id="156" name="Shape 156"/>
            <p:cNvSpPr/>
            <p:nvPr/>
          </p:nvSpPr>
          <p:spPr>
            <a:xfrm>
              <a:off x="10752131" y="4176075"/>
              <a:ext cx="1156800" cy="9690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57" name="Shape 157"/>
            <p:cNvSpPr/>
            <p:nvPr/>
          </p:nvSpPr>
          <p:spPr>
            <a:xfrm>
              <a:off x="11553055" y="4521501"/>
              <a:ext cx="9900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158" name="Shape 158"/>
            <p:cNvSpPr/>
            <p:nvPr/>
          </p:nvSpPr>
          <p:spPr>
            <a:xfrm>
              <a:off x="8237275" y="4170325"/>
              <a:ext cx="1156800" cy="980400"/>
            </a:xfrm>
            <a:custGeom>
              <a:pathLst>
                <a:path extrusionOk="0" h="120000" w="120000">
                  <a:moveTo>
                    <a:pt x="0" y="0"/>
                  </a:moveTo>
                  <a:lnTo>
                    <a:pt x="13494" y="60000"/>
                  </a:lnTo>
                  <a:lnTo>
                    <a:pt x="0" y="120000"/>
                  </a:lnTo>
                  <a:lnTo>
                    <a:pt x="106505" y="120000"/>
                  </a:lnTo>
                  <a:lnTo>
                    <a:pt x="120000" y="60000"/>
                  </a:lnTo>
                  <a:lnTo>
                    <a:pt x="106505" y="0"/>
                  </a:lnTo>
                  <a:lnTo>
                    <a:pt x="0" y="0"/>
                  </a:lnTo>
                  <a:close/>
                </a:path>
              </a:pathLst>
            </a:custGeom>
            <a:solidFill>
              <a:srgbClr val="67768A"/>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sp>
          <p:nvSpPr>
            <p:cNvPr id="159" name="Shape 159"/>
            <p:cNvSpPr/>
            <p:nvPr/>
          </p:nvSpPr>
          <p:spPr>
            <a:xfrm>
              <a:off x="6899501" y="4521502"/>
              <a:ext cx="2267100" cy="278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800"/>
                <a:buFont typeface="Lato"/>
                <a:buNone/>
              </a:pPr>
              <a:r>
                <a:t/>
              </a:r>
              <a:endParaRPr/>
            </a:p>
          </p:txBody>
        </p:sp>
        <p:sp>
          <p:nvSpPr>
            <p:cNvPr id="160" name="Shape 160"/>
            <p:cNvSpPr/>
            <p:nvPr/>
          </p:nvSpPr>
          <p:spPr>
            <a:xfrm>
              <a:off x="9013643" y="3648000"/>
              <a:ext cx="1989900" cy="1990200"/>
            </a:xfrm>
            <a:prstGeom prst="ellipse">
              <a:avLst/>
            </a:prstGeom>
            <a:solidFill>
              <a:srgbClr val="52267D"/>
            </a:solidFill>
            <a:ln cap="flat" cmpd="sng" w="1016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2400"/>
                <a:buFont typeface="Helvetica Neue Light"/>
                <a:buNone/>
              </a:pPr>
              <a:r>
                <a:t/>
              </a:r>
              <a:endParaRPr b="0" i="0" sz="2400" u="none" cap="none" strike="noStrike">
                <a:solidFill>
                  <a:srgbClr val="FFFFFF"/>
                </a:solidFill>
                <a:latin typeface="Helvetica Neue Light"/>
                <a:ea typeface="Helvetica Neue Light"/>
                <a:cs typeface="Helvetica Neue Light"/>
                <a:sym typeface="Helvetica Neue Light"/>
              </a:endParaRPr>
            </a:p>
          </p:txBody>
        </p:sp>
        <p:pic>
          <p:nvPicPr>
            <p:cNvPr id="161" name="Shape 161"/>
            <p:cNvPicPr preferRelativeResize="0"/>
            <p:nvPr/>
          </p:nvPicPr>
          <p:blipFill>
            <a:blip r:embed="rId3">
              <a:alphaModFix/>
            </a:blip>
            <a:stretch>
              <a:fillRect/>
            </a:stretch>
          </p:blipFill>
          <p:spPr>
            <a:xfrm>
              <a:off x="9291890" y="3911615"/>
              <a:ext cx="1433425" cy="1497920"/>
            </a:xfrm>
            <a:prstGeom prst="rect">
              <a:avLst/>
            </a:prstGeom>
            <a:noFill/>
            <a:ln>
              <a:noFill/>
            </a:ln>
          </p:spPr>
        </p:pic>
      </p:grpSp>
      <p:sp>
        <p:nvSpPr>
          <p:cNvPr id="162" name="Shape 162"/>
          <p:cNvSpPr/>
          <p:nvPr/>
        </p:nvSpPr>
        <p:spPr>
          <a:xfrm>
            <a:off x="8746648" y="2349499"/>
            <a:ext cx="6890700" cy="8637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2267D"/>
              </a:buClr>
              <a:buSzPts val="5000"/>
              <a:buFont typeface="Lato Black"/>
              <a:buNone/>
            </a:pPr>
            <a:r>
              <a:rPr lang="en-US" sz="5000">
                <a:solidFill>
                  <a:srgbClr val="52267D"/>
                </a:solidFill>
                <a:latin typeface="Lato Black"/>
                <a:ea typeface="Lato Black"/>
                <a:cs typeface="Lato Black"/>
                <a:sym typeface="Lato Black"/>
              </a:rPr>
              <a:t>Auto-encoder</a:t>
            </a:r>
            <a:endParaRPr sz="5000">
              <a:solidFill>
                <a:srgbClr val="52267D"/>
              </a:solidFill>
              <a:latin typeface="Lato Black"/>
              <a:ea typeface="Lato Black"/>
              <a:cs typeface="Lato Black"/>
              <a:sym typeface="Lato Black"/>
            </a:endParaRPr>
          </a:p>
        </p:txBody>
      </p:sp>
      <p:pic>
        <p:nvPicPr>
          <p:cNvPr id="163" name="Shape 163"/>
          <p:cNvPicPr preferRelativeResize="0"/>
          <p:nvPr/>
        </p:nvPicPr>
        <p:blipFill>
          <a:blip r:embed="rId4">
            <a:alphaModFix/>
          </a:blip>
          <a:stretch>
            <a:fillRect/>
          </a:stretch>
        </p:blipFill>
        <p:spPr>
          <a:xfrm>
            <a:off x="678875" y="3926455"/>
            <a:ext cx="5809039" cy="6922016"/>
          </a:xfrm>
          <a:prstGeom prst="rect">
            <a:avLst/>
          </a:prstGeom>
          <a:noFill/>
          <a:ln>
            <a:noFill/>
          </a:ln>
        </p:spPr>
      </p:pic>
      <p:pic>
        <p:nvPicPr>
          <p:cNvPr id="164" name="Shape 164"/>
          <p:cNvPicPr preferRelativeResize="0"/>
          <p:nvPr/>
        </p:nvPicPr>
        <p:blipFill>
          <a:blip r:embed="rId4">
            <a:alphaModFix/>
          </a:blip>
          <a:stretch>
            <a:fillRect/>
          </a:stretch>
        </p:blipFill>
        <p:spPr>
          <a:xfrm>
            <a:off x="17994588" y="3926455"/>
            <a:ext cx="5809039" cy="6922016"/>
          </a:xfrm>
          <a:prstGeom prst="rect">
            <a:avLst/>
          </a:prstGeom>
          <a:noFill/>
          <a:ln>
            <a:noFill/>
          </a:ln>
        </p:spPr>
      </p:pic>
      <p:grpSp>
        <p:nvGrpSpPr>
          <p:cNvPr id="165" name="Shape 165"/>
          <p:cNvGrpSpPr/>
          <p:nvPr/>
        </p:nvGrpSpPr>
        <p:grpSpPr>
          <a:xfrm>
            <a:off x="10974050" y="3882213"/>
            <a:ext cx="2117243" cy="7010475"/>
            <a:chOff x="10974050" y="3882238"/>
            <a:chExt cx="2117243" cy="7010475"/>
          </a:xfrm>
        </p:grpSpPr>
        <p:pic>
          <p:nvPicPr>
            <p:cNvPr id="166" name="Shape 166"/>
            <p:cNvPicPr preferRelativeResize="0"/>
            <p:nvPr/>
          </p:nvPicPr>
          <p:blipFill rotWithShape="1">
            <a:blip r:embed="rId5">
              <a:alphaModFix/>
            </a:blip>
            <a:srcRect b="0" l="0" r="0" t="0"/>
            <a:stretch/>
          </p:blipFill>
          <p:spPr>
            <a:xfrm>
              <a:off x="10974050" y="3882238"/>
              <a:ext cx="2117243" cy="7010475"/>
            </a:xfrm>
            <a:prstGeom prst="rect">
              <a:avLst/>
            </a:prstGeom>
            <a:noFill/>
            <a:ln>
              <a:noFill/>
            </a:ln>
          </p:spPr>
        </p:pic>
        <p:sp>
          <p:nvSpPr>
            <p:cNvPr id="167" name="Shape 167"/>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52267D"/>
                  </a:solidFill>
                  <a:latin typeface="Lato"/>
                  <a:ea typeface="Lato"/>
                  <a:cs typeface="Lato"/>
                  <a:sym typeface="Lato"/>
                </a:rPr>
                <a:t>1.1</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0.9</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1.0</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0.5</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2.2</a:t>
              </a:r>
              <a:endParaRPr b="1" sz="4800">
                <a:solidFill>
                  <a:srgbClr val="D36050"/>
                </a:solidFill>
                <a:latin typeface="Lato"/>
                <a:ea typeface="Lato"/>
                <a:cs typeface="Lato"/>
                <a:sym typeface="Lat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a:spcBef>
                <a:spcPts val="5200"/>
              </a:spcBef>
              <a:spcAft>
                <a:spcPts val="0"/>
              </a:spcAft>
              <a:buNone/>
            </a:pPr>
            <a:r>
              <a:t/>
            </a:r>
            <a:endParaRPr/>
          </a:p>
        </p:txBody>
      </p:sp>
      <p:pic>
        <p:nvPicPr>
          <p:cNvPr id="173" name="Shape 173"/>
          <p:cNvPicPr preferRelativeResize="0"/>
          <p:nvPr/>
        </p:nvPicPr>
        <p:blipFill>
          <a:blip r:embed="rId3">
            <a:alphaModFix/>
          </a:blip>
          <a:stretch>
            <a:fillRect/>
          </a:stretch>
        </p:blipFill>
        <p:spPr>
          <a:xfrm>
            <a:off x="678875" y="3926455"/>
            <a:ext cx="5809039" cy="6922016"/>
          </a:xfrm>
          <a:prstGeom prst="rect">
            <a:avLst/>
          </a:prstGeom>
          <a:noFill/>
          <a:ln>
            <a:noFill/>
          </a:ln>
        </p:spPr>
      </p:pic>
      <p:pic>
        <p:nvPicPr>
          <p:cNvPr id="174" name="Shape 174"/>
          <p:cNvPicPr preferRelativeResize="0"/>
          <p:nvPr/>
        </p:nvPicPr>
        <p:blipFill>
          <a:blip r:embed="rId3">
            <a:alphaModFix/>
          </a:blip>
          <a:stretch>
            <a:fillRect/>
          </a:stretch>
        </p:blipFill>
        <p:spPr>
          <a:xfrm>
            <a:off x="17994588" y="3926455"/>
            <a:ext cx="5809039" cy="6922016"/>
          </a:xfrm>
          <a:prstGeom prst="rect">
            <a:avLst/>
          </a:prstGeom>
          <a:noFill/>
          <a:ln>
            <a:noFill/>
          </a:ln>
        </p:spPr>
      </p:pic>
      <p:sp>
        <p:nvSpPr>
          <p:cNvPr id="175" name="Shape 175"/>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176" name="Shape 176"/>
          <p:cNvSpPr/>
          <p:nvPr/>
        </p:nvSpPr>
        <p:spPr>
          <a:xfrm rot="5400000">
            <a:off x="4004400" y="6638650"/>
            <a:ext cx="6879600" cy="1497600"/>
          </a:xfrm>
          <a:prstGeom prst="trapezoid">
            <a:avLst>
              <a:gd fmla="val 3682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rot="5400000">
            <a:off x="8052338" y="4952825"/>
            <a:ext cx="2674200" cy="19779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nvSpPr>
        <p:spPr>
          <a:xfrm rot="5400000">
            <a:off x="8052338" y="7837050"/>
            <a:ext cx="2674200" cy="1977900"/>
          </a:xfrm>
          <a:prstGeom prst="trapezoid">
            <a:avLst>
              <a:gd fmla="val 2959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nvSpPr>
        <p:spPr>
          <a:xfrm>
            <a:off x="29390900" y="5201788"/>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a:off x="29390900" y="8086013"/>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rot="5400000">
            <a:off x="15146650" y="10386000"/>
            <a:ext cx="1314000" cy="3665400"/>
          </a:xfrm>
          <a:prstGeom prst="trapezoid">
            <a:avLst>
              <a:gd fmla="val 3682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flipH="1" rot="-5400000">
            <a:off x="12383375" y="5535100"/>
            <a:ext cx="6879600" cy="3704700"/>
          </a:xfrm>
          <a:prstGeom prst="trapezoid">
            <a:avLst>
              <a:gd fmla="val 3361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83" name="Shape 183"/>
          <p:cNvGrpSpPr/>
          <p:nvPr/>
        </p:nvGrpSpPr>
        <p:grpSpPr>
          <a:xfrm>
            <a:off x="11749635" y="7892346"/>
            <a:ext cx="566100" cy="1874441"/>
            <a:chOff x="11114097" y="4933409"/>
            <a:chExt cx="566100" cy="1874441"/>
          </a:xfrm>
        </p:grpSpPr>
        <p:pic>
          <p:nvPicPr>
            <p:cNvPr id="184" name="Shape 184"/>
            <p:cNvPicPr preferRelativeResize="0"/>
            <p:nvPr/>
          </p:nvPicPr>
          <p:blipFill rotWithShape="1">
            <a:blip r:embed="rId4">
              <a:alphaModFix/>
            </a:blip>
            <a:srcRect b="0" l="0" r="0" t="0"/>
            <a:stretch/>
          </p:blipFill>
          <p:spPr>
            <a:xfrm>
              <a:off x="11114097" y="4933409"/>
              <a:ext cx="566100" cy="1874441"/>
            </a:xfrm>
            <a:prstGeom prst="rect">
              <a:avLst/>
            </a:prstGeom>
            <a:noFill/>
            <a:ln>
              <a:noFill/>
            </a:ln>
          </p:spPr>
        </p:pic>
        <p:sp>
          <p:nvSpPr>
            <p:cNvPr id="185" name="Shape 185"/>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grpSp>
        <p:nvGrpSpPr>
          <p:cNvPr id="186" name="Shape 186"/>
          <p:cNvGrpSpPr/>
          <p:nvPr/>
        </p:nvGrpSpPr>
        <p:grpSpPr>
          <a:xfrm>
            <a:off x="26618450" y="2559063"/>
            <a:ext cx="2117243" cy="7010475"/>
            <a:chOff x="10974050" y="3882238"/>
            <a:chExt cx="2117243" cy="7010475"/>
          </a:xfrm>
        </p:grpSpPr>
        <p:pic>
          <p:nvPicPr>
            <p:cNvPr id="187" name="Shape 187"/>
            <p:cNvPicPr preferRelativeResize="0"/>
            <p:nvPr/>
          </p:nvPicPr>
          <p:blipFill rotWithShape="1">
            <a:blip r:embed="rId4">
              <a:alphaModFix/>
            </a:blip>
            <a:srcRect b="0" l="0" r="0" t="0"/>
            <a:stretch/>
          </p:blipFill>
          <p:spPr>
            <a:xfrm>
              <a:off x="10974050" y="3882238"/>
              <a:ext cx="2117243" cy="7010475"/>
            </a:xfrm>
            <a:prstGeom prst="rect">
              <a:avLst/>
            </a:prstGeom>
            <a:noFill/>
            <a:ln>
              <a:noFill/>
            </a:ln>
          </p:spPr>
        </p:pic>
        <p:sp>
          <p:nvSpPr>
            <p:cNvPr id="188" name="Shape 188"/>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52267D"/>
                  </a:solidFill>
                  <a:latin typeface="Lato"/>
                  <a:ea typeface="Lato"/>
                  <a:cs typeface="Lato"/>
                  <a:sym typeface="Lato"/>
                </a:rPr>
                <a:t>1.1</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0.9</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1.0</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0.5</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2.2</a:t>
              </a:r>
              <a:endParaRPr b="1" sz="4800">
                <a:solidFill>
                  <a:srgbClr val="D36050"/>
                </a:solidFill>
                <a:latin typeface="Lato"/>
                <a:ea typeface="Lato"/>
                <a:cs typeface="Lato"/>
                <a:sym typeface="Lato"/>
              </a:endParaRPr>
            </a:p>
          </p:txBody>
        </p:sp>
      </p:grpSp>
      <p:grpSp>
        <p:nvGrpSpPr>
          <p:cNvPr id="189" name="Shape 189"/>
          <p:cNvGrpSpPr/>
          <p:nvPr/>
        </p:nvGrpSpPr>
        <p:grpSpPr>
          <a:xfrm>
            <a:off x="11749635" y="5008121"/>
            <a:ext cx="566100" cy="1874441"/>
            <a:chOff x="11114097" y="4933409"/>
            <a:chExt cx="566100" cy="1874441"/>
          </a:xfrm>
        </p:grpSpPr>
        <p:pic>
          <p:nvPicPr>
            <p:cNvPr id="190" name="Shape 190"/>
            <p:cNvPicPr preferRelativeResize="0"/>
            <p:nvPr/>
          </p:nvPicPr>
          <p:blipFill rotWithShape="1">
            <a:blip r:embed="rId4">
              <a:alphaModFix/>
            </a:blip>
            <a:srcRect b="0" l="0" r="0" t="0"/>
            <a:stretch/>
          </p:blipFill>
          <p:spPr>
            <a:xfrm>
              <a:off x="11114097" y="4933409"/>
              <a:ext cx="566100" cy="1874441"/>
            </a:xfrm>
            <a:prstGeom prst="rect">
              <a:avLst/>
            </a:prstGeom>
            <a:noFill/>
            <a:ln>
              <a:noFill/>
            </a:ln>
          </p:spPr>
        </p:pic>
        <p:sp>
          <p:nvSpPr>
            <p:cNvPr id="191" name="Shape 191"/>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6.2</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9.5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3.4</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1.2</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7.4</a:t>
              </a:r>
              <a:endParaRPr b="1">
                <a:solidFill>
                  <a:srgbClr val="52267D"/>
                </a:solidFill>
                <a:latin typeface="Lato"/>
                <a:ea typeface="Lato"/>
                <a:cs typeface="Lato"/>
                <a:sym typeface="Lato"/>
              </a:endParaRPr>
            </a:p>
          </p:txBody>
        </p:sp>
      </p:grpSp>
      <p:cxnSp>
        <p:nvCxnSpPr>
          <p:cNvPr id="192" name="Shape 192"/>
          <p:cNvCxnSpPr>
            <a:stCxn id="191" idx="3"/>
            <a:endCxn id="182" idx="0"/>
          </p:cNvCxnSpPr>
          <p:nvPr/>
        </p:nvCxnSpPr>
        <p:spPr>
          <a:xfrm>
            <a:off x="12280468" y="5982717"/>
            <a:ext cx="1690500" cy="1404600"/>
          </a:xfrm>
          <a:prstGeom prst="curvedConnector3">
            <a:avLst>
              <a:gd fmla="val 49996" name="adj1"/>
            </a:avLst>
          </a:prstGeom>
          <a:noFill/>
          <a:ln cap="flat" cmpd="sng" w="9525">
            <a:solidFill>
              <a:schemeClr val="dk2"/>
            </a:solidFill>
            <a:prstDash val="solid"/>
            <a:round/>
            <a:headEnd len="med" w="med" type="none"/>
            <a:tailEnd len="med" w="med" type="none"/>
          </a:ln>
        </p:spPr>
      </p:cxnSp>
      <p:cxnSp>
        <p:nvCxnSpPr>
          <p:cNvPr id="193" name="Shape 193"/>
          <p:cNvCxnSpPr>
            <a:stCxn id="185" idx="3"/>
            <a:endCxn id="182" idx="0"/>
          </p:cNvCxnSpPr>
          <p:nvPr/>
        </p:nvCxnSpPr>
        <p:spPr>
          <a:xfrm flipH="1" rot="10800000">
            <a:off x="12280468" y="7387342"/>
            <a:ext cx="1690500" cy="1479600"/>
          </a:xfrm>
          <a:prstGeom prst="curvedConnector3">
            <a:avLst>
              <a:gd fmla="val 49996" name="adj1"/>
            </a:avLst>
          </a:prstGeom>
          <a:noFill/>
          <a:ln cap="flat" cmpd="sng" w="9525">
            <a:solidFill>
              <a:schemeClr val="dk2"/>
            </a:solidFill>
            <a:prstDash val="solid"/>
            <a:round/>
            <a:headEnd len="med" w="med" type="none"/>
            <a:tailEnd len="med" w="med" type="none"/>
          </a:ln>
        </p:spPr>
      </p:cxnSp>
      <p:cxnSp>
        <p:nvCxnSpPr>
          <p:cNvPr id="194" name="Shape 194"/>
          <p:cNvCxnSpPr>
            <a:stCxn id="185" idx="3"/>
            <a:endCxn id="181" idx="2"/>
          </p:cNvCxnSpPr>
          <p:nvPr/>
        </p:nvCxnSpPr>
        <p:spPr>
          <a:xfrm>
            <a:off x="12280468" y="8866942"/>
            <a:ext cx="1690500" cy="3351900"/>
          </a:xfrm>
          <a:prstGeom prst="curvedConnector3">
            <a:avLst>
              <a:gd fmla="val 49999" name="adj1"/>
            </a:avLst>
          </a:prstGeom>
          <a:noFill/>
          <a:ln cap="flat" cmpd="sng" w="9525">
            <a:solidFill>
              <a:schemeClr val="dk2"/>
            </a:solidFill>
            <a:prstDash val="solid"/>
            <a:round/>
            <a:headEnd len="med" w="med" type="none"/>
            <a:tailEnd len="med" w="med" type="none"/>
          </a:ln>
        </p:spPr>
      </p:cxnSp>
      <p:sp>
        <p:nvSpPr>
          <p:cNvPr id="195" name="Shape 195"/>
          <p:cNvSpPr txBox="1"/>
          <p:nvPr/>
        </p:nvSpPr>
        <p:spPr>
          <a:xfrm>
            <a:off x="17994600" y="11542050"/>
            <a:ext cx="1497600" cy="13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rgbClr val="52267D"/>
                </a:solidFill>
                <a:latin typeface="Lato"/>
                <a:ea typeface="Lato"/>
                <a:cs typeface="Lato"/>
                <a:sym typeface="Lato"/>
              </a:rPr>
              <a:t>“Bob”</a:t>
            </a:r>
            <a:endParaRPr/>
          </a:p>
        </p:txBody>
      </p:sp>
      <p:sp>
        <p:nvSpPr>
          <p:cNvPr id="196" name="Shape 196"/>
          <p:cNvSpPr txBox="1"/>
          <p:nvPr/>
        </p:nvSpPr>
        <p:spPr>
          <a:xfrm>
            <a:off x="9639713" y="1019400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Code</a:t>
            </a:r>
            <a:endParaRPr sz="4800"/>
          </a:p>
        </p:txBody>
      </p:sp>
      <p:sp>
        <p:nvSpPr>
          <p:cNvPr id="197" name="Shape 197"/>
          <p:cNvSpPr txBox="1"/>
          <p:nvPr/>
        </p:nvSpPr>
        <p:spPr>
          <a:xfrm>
            <a:off x="6145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Encoder</a:t>
            </a:r>
            <a:endParaRPr sz="4800"/>
          </a:p>
        </p:txBody>
      </p:sp>
      <p:sp>
        <p:nvSpPr>
          <p:cNvPr id="198" name="Shape 198"/>
          <p:cNvSpPr txBox="1"/>
          <p:nvPr/>
        </p:nvSpPr>
        <p:spPr>
          <a:xfrm>
            <a:off x="13134213" y="2317750"/>
            <a:ext cx="4785900" cy="300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Decoder</a:t>
            </a:r>
            <a:endParaRPr sz="4800"/>
          </a:p>
        </p:txBody>
      </p:sp>
      <p:cxnSp>
        <p:nvCxnSpPr>
          <p:cNvPr id="199" name="Shape 199"/>
          <p:cNvCxnSpPr>
            <a:endCxn id="191" idx="1"/>
          </p:cNvCxnSpPr>
          <p:nvPr/>
        </p:nvCxnSpPr>
        <p:spPr>
          <a:xfrm>
            <a:off x="10409068" y="5965017"/>
            <a:ext cx="1375800" cy="177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200" name="Shape 200"/>
          <p:cNvCxnSpPr>
            <a:endCxn id="185" idx="1"/>
          </p:cNvCxnSpPr>
          <p:nvPr/>
        </p:nvCxnSpPr>
        <p:spPr>
          <a:xfrm>
            <a:off x="10374568" y="8800342"/>
            <a:ext cx="1410300" cy="666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01" name="Shape 201"/>
          <p:cNvSpPr/>
          <p:nvPr/>
        </p:nvSpPr>
        <p:spPr>
          <a:xfrm rot="5400000">
            <a:off x="15146525" y="49725"/>
            <a:ext cx="1314000" cy="3665400"/>
          </a:xfrm>
          <a:prstGeom prst="trapezoid">
            <a:avLst>
              <a:gd fmla="val 3682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txBox="1"/>
          <p:nvPr/>
        </p:nvSpPr>
        <p:spPr>
          <a:xfrm>
            <a:off x="17994475" y="1205775"/>
            <a:ext cx="5808900" cy="13533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US" sz="3600">
                <a:solidFill>
                  <a:srgbClr val="52267D"/>
                </a:solidFill>
                <a:latin typeface="Lato"/>
                <a:ea typeface="Lato"/>
                <a:cs typeface="Lato"/>
                <a:sym typeface="Lato"/>
              </a:rPr>
              <a:t>Orientation: 30°</a:t>
            </a:r>
            <a:endParaRPr b="1" sz="3600">
              <a:solidFill>
                <a:srgbClr val="52267D"/>
              </a:solidFill>
              <a:latin typeface="Lato"/>
              <a:ea typeface="Lato"/>
              <a:cs typeface="Lato"/>
              <a:sym typeface="Lato"/>
            </a:endParaRPr>
          </a:p>
          <a:p>
            <a:pPr indent="0" lvl="0" marL="0" rtl="0">
              <a:spcBef>
                <a:spcPts val="0"/>
              </a:spcBef>
              <a:spcAft>
                <a:spcPts val="0"/>
              </a:spcAft>
              <a:buNone/>
            </a:pPr>
            <a:r>
              <a:rPr b="1" lang="en-US" sz="3600">
                <a:solidFill>
                  <a:srgbClr val="52267D"/>
                </a:solidFill>
                <a:latin typeface="Lato"/>
                <a:ea typeface="Lato"/>
                <a:cs typeface="Lato"/>
                <a:sym typeface="Lato"/>
              </a:rPr>
              <a:t>Illumination: Flash</a:t>
            </a:r>
            <a:endParaRPr b="1" sz="3600">
              <a:solidFill>
                <a:srgbClr val="52267D"/>
              </a:solidFill>
              <a:latin typeface="Lato"/>
              <a:ea typeface="Lato"/>
              <a:cs typeface="Lato"/>
              <a:sym typeface="Lato"/>
            </a:endParaRPr>
          </a:p>
        </p:txBody>
      </p:sp>
      <p:cxnSp>
        <p:nvCxnSpPr>
          <p:cNvPr id="203" name="Shape 203"/>
          <p:cNvCxnSpPr>
            <a:stCxn id="191" idx="3"/>
            <a:endCxn id="201" idx="2"/>
          </p:cNvCxnSpPr>
          <p:nvPr/>
        </p:nvCxnSpPr>
        <p:spPr>
          <a:xfrm flipH="1" rot="10800000">
            <a:off x="12280468" y="1882317"/>
            <a:ext cx="1690500" cy="4100400"/>
          </a:xfrm>
          <a:prstGeom prst="curvedConnector3">
            <a:avLst>
              <a:gd fmla="val 49996" name="adj1"/>
            </a:avLst>
          </a:prstGeom>
          <a:noFill/>
          <a:ln cap="flat" cmpd="sng" w="9525">
            <a:solidFill>
              <a:schemeClr val="dk2"/>
            </a:solidFill>
            <a:prstDash val="solid"/>
            <a:round/>
            <a:headEnd len="med" w="med" type="none"/>
            <a:tailEnd len="med" w="med" type="none"/>
          </a:ln>
        </p:spPr>
      </p:cxnSp>
      <p:sp>
        <p:nvSpPr>
          <p:cNvPr id="204" name="Shape 204"/>
          <p:cNvSpPr/>
          <p:nvPr/>
        </p:nvSpPr>
        <p:spPr>
          <a:xfrm>
            <a:off x="11550200" y="1953550"/>
            <a:ext cx="1375800" cy="60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txBox="1"/>
          <p:nvPr>
            <p:ph idx="2" type="body"/>
          </p:nvPr>
        </p:nvSpPr>
        <p:spPr>
          <a:xfrm>
            <a:off x="5656350" y="1282700"/>
            <a:ext cx="130713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How to create this Face Embedding?</a:t>
            </a:r>
            <a:endParaRPr/>
          </a:p>
        </p:txBody>
      </p:sp>
      <p:sp>
        <p:nvSpPr>
          <p:cNvPr id="206" name="Shape 206"/>
          <p:cNvSpPr/>
          <p:nvPr/>
        </p:nvSpPr>
        <p:spPr>
          <a:xfrm>
            <a:off x="8746648" y="2349499"/>
            <a:ext cx="6890700" cy="8637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52267D"/>
              </a:buClr>
              <a:buSzPts val="5000"/>
              <a:buFont typeface="Lato Black"/>
              <a:buNone/>
            </a:pPr>
            <a:r>
              <a:rPr lang="en-US" sz="5000">
                <a:solidFill>
                  <a:srgbClr val="52267D"/>
                </a:solidFill>
                <a:latin typeface="Lato Black"/>
                <a:ea typeface="Lato Black"/>
                <a:cs typeface="Lato Black"/>
                <a:sym typeface="Lato Black"/>
              </a:rPr>
              <a:t>Auto-encoder</a:t>
            </a:r>
            <a:endParaRPr sz="5000">
              <a:solidFill>
                <a:srgbClr val="52267D"/>
              </a:solidFill>
              <a:latin typeface="Lato Black"/>
              <a:ea typeface="Lato Black"/>
              <a:cs typeface="Lato Black"/>
              <a:sym typeface="Lato Black"/>
            </a:endParaRPr>
          </a:p>
        </p:txBody>
      </p:sp>
      <p:sp>
        <p:nvSpPr>
          <p:cNvPr id="207" name="Shape 207"/>
          <p:cNvSpPr txBox="1"/>
          <p:nvPr/>
        </p:nvSpPr>
        <p:spPr>
          <a:xfrm>
            <a:off x="10492475" y="7077823"/>
            <a:ext cx="3080400" cy="51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rgbClr val="52267D"/>
                </a:solidFill>
                <a:latin typeface="Lato"/>
                <a:ea typeface="Lato"/>
                <a:cs typeface="Lato"/>
                <a:sym typeface="Lato"/>
              </a:rPr>
              <a:t>Uncorrelated</a:t>
            </a:r>
            <a:endParaRPr/>
          </a:p>
        </p:txBody>
      </p:sp>
      <p:cxnSp>
        <p:nvCxnSpPr>
          <p:cNvPr id="208" name="Shape 208"/>
          <p:cNvCxnSpPr>
            <a:stCxn id="191" idx="2"/>
            <a:endCxn id="207" idx="0"/>
          </p:cNvCxnSpPr>
          <p:nvPr/>
        </p:nvCxnSpPr>
        <p:spPr>
          <a:xfrm flipH="1" rot="-5400000">
            <a:off x="11853118" y="6897717"/>
            <a:ext cx="359700" cy="600"/>
          </a:xfrm>
          <a:prstGeom prst="curvedConnector3">
            <a:avLst>
              <a:gd fmla="val 49994" name="adj1"/>
            </a:avLst>
          </a:prstGeom>
          <a:noFill/>
          <a:ln cap="flat" cmpd="sng" w="9525">
            <a:solidFill>
              <a:schemeClr val="dk2"/>
            </a:solidFill>
            <a:prstDash val="solid"/>
            <a:round/>
            <a:headEnd len="med" w="med" type="none"/>
            <a:tailEnd len="med" w="med" type="none"/>
          </a:ln>
        </p:spPr>
      </p:cxnSp>
      <p:cxnSp>
        <p:nvCxnSpPr>
          <p:cNvPr id="209" name="Shape 209"/>
          <p:cNvCxnSpPr>
            <a:stCxn id="184" idx="0"/>
            <a:endCxn id="207" idx="2"/>
          </p:cNvCxnSpPr>
          <p:nvPr/>
        </p:nvCxnSpPr>
        <p:spPr>
          <a:xfrm rot="-5400000">
            <a:off x="11885085" y="7744146"/>
            <a:ext cx="295800" cy="600"/>
          </a:xfrm>
          <a:prstGeom prst="curvedConnector3">
            <a:avLst>
              <a:gd fmla="val 50004" name="adj1"/>
            </a:avLst>
          </a:prstGeom>
          <a:noFill/>
          <a:ln cap="flat" cmpd="sng" w="9525">
            <a:solidFill>
              <a:schemeClr val="dk2"/>
            </a:solidFill>
            <a:prstDash val="solid"/>
            <a:round/>
            <a:headEnd len="med" w="med" type="none"/>
            <a:tailEnd len="med" w="med" type="none"/>
          </a:ln>
        </p:spPr>
      </p:cxnSp>
      <p:sp>
        <p:nvSpPr>
          <p:cNvPr id="210" name="Shape 210"/>
          <p:cNvSpPr/>
          <p:nvPr/>
        </p:nvSpPr>
        <p:spPr>
          <a:xfrm rot="5400000">
            <a:off x="5120300" y="5559550"/>
            <a:ext cx="6846900" cy="36693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11" name="Shape 211"/>
          <p:cNvGrpSpPr/>
          <p:nvPr/>
        </p:nvGrpSpPr>
        <p:grpSpPr>
          <a:xfrm>
            <a:off x="27599985" y="13193996"/>
            <a:ext cx="566100" cy="1874441"/>
            <a:chOff x="11114097" y="4933409"/>
            <a:chExt cx="566100" cy="1874441"/>
          </a:xfrm>
        </p:grpSpPr>
        <p:pic>
          <p:nvPicPr>
            <p:cNvPr id="212" name="Shape 212"/>
            <p:cNvPicPr preferRelativeResize="0"/>
            <p:nvPr/>
          </p:nvPicPr>
          <p:blipFill rotWithShape="1">
            <a:blip r:embed="rId4">
              <a:alphaModFix/>
            </a:blip>
            <a:srcRect b="0" l="0" r="0" t="0"/>
            <a:stretch/>
          </p:blipFill>
          <p:spPr>
            <a:xfrm>
              <a:off x="11114097" y="4933409"/>
              <a:ext cx="566100" cy="1874441"/>
            </a:xfrm>
            <a:prstGeom prst="rect">
              <a:avLst/>
            </a:prstGeom>
            <a:noFill/>
            <a:ln>
              <a:noFill/>
            </a:ln>
          </p:spPr>
        </p:pic>
        <p:sp>
          <p:nvSpPr>
            <p:cNvPr id="213" name="Shape 213"/>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grpSp>
        <p:nvGrpSpPr>
          <p:cNvPr id="214" name="Shape 214"/>
          <p:cNvGrpSpPr/>
          <p:nvPr/>
        </p:nvGrpSpPr>
        <p:grpSpPr>
          <a:xfrm>
            <a:off x="11749635" y="7892384"/>
            <a:ext cx="566100" cy="1874441"/>
            <a:chOff x="11114097" y="4933409"/>
            <a:chExt cx="566100" cy="1874441"/>
          </a:xfrm>
        </p:grpSpPr>
        <p:pic>
          <p:nvPicPr>
            <p:cNvPr id="215" name="Shape 215"/>
            <p:cNvPicPr preferRelativeResize="0"/>
            <p:nvPr/>
          </p:nvPicPr>
          <p:blipFill rotWithShape="1">
            <a:blip r:embed="rId4">
              <a:alphaModFix/>
            </a:blip>
            <a:srcRect b="0" l="0" r="0" t="0"/>
            <a:stretch/>
          </p:blipFill>
          <p:spPr>
            <a:xfrm>
              <a:off x="11114097" y="4933409"/>
              <a:ext cx="566100" cy="1874441"/>
            </a:xfrm>
            <a:prstGeom prst="rect">
              <a:avLst/>
            </a:prstGeom>
            <a:noFill/>
            <a:ln>
              <a:noFill/>
            </a:ln>
          </p:spPr>
        </p:pic>
        <p:sp>
          <p:nvSpPr>
            <p:cNvPr id="216" name="Shape 216"/>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D36050"/>
                  </a:solidFill>
                  <a:latin typeface="Lato"/>
                  <a:ea typeface="Lato"/>
                  <a:cs typeface="Lato"/>
                  <a:sym typeface="Lato"/>
                </a:rPr>
                <a:t>0.1</a:t>
              </a:r>
              <a:endParaRPr b="1">
                <a:solidFill>
                  <a:srgbClr val="D36050"/>
                </a:solidFill>
                <a:latin typeface="Lato"/>
                <a:ea typeface="Lato"/>
                <a:cs typeface="Lato"/>
                <a:sym typeface="Lato"/>
              </a:endParaRPr>
            </a:p>
            <a:p>
              <a:pPr indent="0" lvl="0" marL="0" rtl="0" algn="ctr">
                <a:spcBef>
                  <a:spcPts val="0"/>
                </a:spcBef>
                <a:spcAft>
                  <a:spcPts val="0"/>
                </a:spcAft>
                <a:buNone/>
              </a:pPr>
              <a:r>
                <a:rPr b="1" lang="en-US">
                  <a:solidFill>
                    <a:srgbClr val="D36050"/>
                  </a:solidFill>
                  <a:latin typeface="Lato"/>
                  <a:ea typeface="Lato"/>
                  <a:cs typeface="Lato"/>
                  <a:sym typeface="Lato"/>
                </a:rPr>
                <a:t>4.4</a:t>
              </a:r>
              <a:endParaRPr b="1">
                <a:solidFill>
                  <a:srgbClr val="D36050"/>
                </a:solidFill>
                <a:latin typeface="Lato"/>
                <a:ea typeface="Lato"/>
                <a:cs typeface="Lato"/>
                <a:sym typeface="Lato"/>
              </a:endParaRPr>
            </a:p>
          </p:txBody>
        </p:sp>
      </p:grpSp>
      <p:pic>
        <p:nvPicPr>
          <p:cNvPr id="217" name="Shape 217"/>
          <p:cNvPicPr preferRelativeResize="0"/>
          <p:nvPr/>
        </p:nvPicPr>
        <p:blipFill>
          <a:blip r:embed="rId5">
            <a:alphaModFix/>
          </a:blip>
          <a:stretch>
            <a:fillRect/>
          </a:stretch>
        </p:blipFill>
        <p:spPr>
          <a:xfrm>
            <a:off x="18005498" y="3882230"/>
            <a:ext cx="5787228" cy="70104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ppt_w</p:attrName>
                                        </p:attrNameLst>
                                      </p:cBhvr>
                                      <p:tavLst>
                                        <p:tav fmla="" tm="0">
                                          <p:val>
                                            <p:strVal val="0"/>
                                          </p:val>
                                        </p:tav>
                                        <p:tav fmla="" tm="100000">
                                          <p:val>
                                            <p:strVal val="#ppt_w"/>
                                          </p:val>
                                        </p:tav>
                                      </p:tavLst>
                                    </p:anim>
                                    <p:anim calcmode="lin" valueType="num">
                                      <p:cBhvr additive="base">
                                        <p:cTn dur="1000"/>
                                        <p:tgtEl>
                                          <p:spTgt spid="19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ppt_w</p:attrName>
                                        </p:attrNameLst>
                                      </p:cBhvr>
                                      <p:tavLst>
                                        <p:tav fmla="" tm="0">
                                          <p:val>
                                            <p:strVal val="0"/>
                                          </p:val>
                                        </p:tav>
                                        <p:tav fmla="" tm="100000">
                                          <p:val>
                                            <p:strVal val="#ppt_w"/>
                                          </p:val>
                                        </p:tav>
                                      </p:tavLst>
                                    </p:anim>
                                    <p:anim calcmode="lin" valueType="num">
                                      <p:cBhvr additive="base">
                                        <p:cTn dur="1000"/>
                                        <p:tgtEl>
                                          <p:spTgt spid="18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95"/>
                                        </p:tgtEl>
                                        <p:attrNameLst>
                                          <p:attrName>style.visibility</p:attrName>
                                        </p:attrNameLst>
                                      </p:cBhvr>
                                      <p:to>
                                        <p:strVal val="visible"/>
                                      </p:to>
                                    </p:set>
                                    <p:anim calcmode="lin" valueType="num">
                                      <p:cBhvr additive="base">
                                        <p:cTn dur="1000"/>
                                        <p:tgtEl>
                                          <p:spTgt spid="195"/>
                                        </p:tgtEl>
                                        <p:attrNameLst>
                                          <p:attrName>ppt_w</p:attrName>
                                        </p:attrNameLst>
                                      </p:cBhvr>
                                      <p:tavLst>
                                        <p:tav fmla="" tm="0">
                                          <p:val>
                                            <p:strVal val="0"/>
                                          </p:val>
                                        </p:tav>
                                        <p:tav fmla="" tm="100000">
                                          <p:val>
                                            <p:strVal val="#ppt_w"/>
                                          </p:val>
                                        </p:tav>
                                      </p:tavLst>
                                    </p:anim>
                                    <p:anim calcmode="lin" valueType="num">
                                      <p:cBhvr additive="base">
                                        <p:cTn dur="1000"/>
                                        <p:tgtEl>
                                          <p:spTgt spid="19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1000"/>
                                        <p:tgtEl>
                                          <p:spTgt spid="201"/>
                                        </p:tgtEl>
                                        <p:attrNameLst>
                                          <p:attrName>ppt_w</p:attrName>
                                        </p:attrNameLst>
                                      </p:cBhvr>
                                      <p:tavLst>
                                        <p:tav fmla="" tm="0">
                                          <p:val>
                                            <p:strVal val="0"/>
                                          </p:val>
                                        </p:tav>
                                        <p:tav fmla="" tm="100000">
                                          <p:val>
                                            <p:strVal val="#ppt_w"/>
                                          </p:val>
                                        </p:tav>
                                      </p:tavLst>
                                    </p:anim>
                                    <p:anim calcmode="lin" valueType="num">
                                      <p:cBhvr additive="base">
                                        <p:cTn dur="1000"/>
                                        <p:tgtEl>
                                          <p:spTgt spid="20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ppt_w</p:attrName>
                                        </p:attrNameLst>
                                      </p:cBhvr>
                                      <p:tavLst>
                                        <p:tav fmla="" tm="0">
                                          <p:val>
                                            <p:strVal val="0"/>
                                          </p:val>
                                        </p:tav>
                                        <p:tav fmla="" tm="100000">
                                          <p:val>
                                            <p:strVal val="#ppt_w"/>
                                          </p:val>
                                        </p:tav>
                                      </p:tavLst>
                                    </p:anim>
                                    <p:anim calcmode="lin" valueType="num">
                                      <p:cBhvr additive="base">
                                        <p:cTn dur="1000"/>
                                        <p:tgtEl>
                                          <p:spTgt spid="20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ppt_w</p:attrName>
                                        </p:attrNameLst>
                                      </p:cBhvr>
                                      <p:tavLst>
                                        <p:tav fmla="" tm="0">
                                          <p:val>
                                            <p:strVal val="0"/>
                                          </p:val>
                                        </p:tav>
                                        <p:tav fmla="" tm="100000">
                                          <p:val>
                                            <p:strVal val="#ppt_w"/>
                                          </p:val>
                                        </p:tav>
                                      </p:tavLst>
                                    </p:anim>
                                    <p:anim calcmode="lin" valueType="num">
                                      <p:cBhvr additive="base">
                                        <p:cTn dur="1000"/>
                                        <p:tgtEl>
                                          <p:spTgt spid="203"/>
                                        </p:tgtEl>
                                        <p:attrNameLst>
                                          <p:attrName>ppt_h</p:attrName>
                                        </p:attrNameLst>
                                      </p:cBhvr>
                                      <p:tavLst>
                                        <p:tav fmla="" tm="0">
                                          <p:val>
                                            <p:strVal val="0"/>
                                          </p:val>
                                        </p:tav>
                                        <p:tav fmla="" tm="100000">
                                          <p:val>
                                            <p:strVal val="#ppt_h"/>
                                          </p:val>
                                        </p:tav>
                                      </p:tavLst>
                                    </p:anim>
                                  </p:childTnLst>
                                </p:cTn>
                              </p:par>
                              <p:par>
                                <p:cTn fill="hold" nodeType="withEffect" presetClass="exit" presetID="23" presetSubtype="32">
                                  <p:stCondLst>
                                    <p:cond delay="0"/>
                                  </p:stCondLst>
                                  <p:childTnLst>
                                    <p:anim calcmode="lin" valueType="num">
                                      <p:cBhvr additive="base">
                                        <p:cTn dur="1000"/>
                                        <p:tgtEl>
                                          <p:spTgt spid="205"/>
                                        </p:tgtEl>
                                        <p:attrNameLst>
                                          <p:attrName>ppt_w</p:attrName>
                                        </p:attrNameLst>
                                      </p:cBhvr>
                                      <p:tavLst>
                                        <p:tav fmla="" tm="0">
                                          <p:val>
                                            <p:strVal val="#ppt_w"/>
                                          </p:val>
                                        </p:tav>
                                        <p:tav fmla="" tm="100000">
                                          <p:val>
                                            <p:strVal val="0"/>
                                          </p:val>
                                        </p:tav>
                                      </p:tavLst>
                                    </p:anim>
                                    <p:anim calcmode="lin" valueType="num">
                                      <p:cBhvr additive="base">
                                        <p:cTn dur="1000"/>
                                        <p:tgtEl>
                                          <p:spTgt spid="205"/>
                                        </p:tgtEl>
                                        <p:attrNameLst>
                                          <p:attrName>ppt_h</p:attrName>
                                        </p:attrNameLst>
                                      </p:cBhvr>
                                      <p:tavLst>
                                        <p:tav fmla="" tm="0">
                                          <p:val>
                                            <p:strVal val="#ppt_h"/>
                                          </p:val>
                                        </p:tav>
                                        <p:tav fmla="" tm="100000">
                                          <p:val>
                                            <p:strVal val="0"/>
                                          </p:val>
                                        </p:tav>
                                      </p:tavLst>
                                    </p:anim>
                                    <p:set>
                                      <p:cBhvr>
                                        <p:cTn dur="1" fill="hold">
                                          <p:stCondLst>
                                            <p:cond delay="1000"/>
                                          </p:stCondLst>
                                        </p:cTn>
                                        <p:tgtEl>
                                          <p:spTgt spid="205"/>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206"/>
                                        </p:tgtEl>
                                        <p:attrNameLst>
                                          <p:attrName>ppt_w</p:attrName>
                                        </p:attrNameLst>
                                      </p:cBhvr>
                                      <p:tavLst>
                                        <p:tav fmla="" tm="0">
                                          <p:val>
                                            <p:strVal val="#ppt_w"/>
                                          </p:val>
                                        </p:tav>
                                        <p:tav fmla="" tm="100000">
                                          <p:val>
                                            <p:strVal val="0"/>
                                          </p:val>
                                        </p:tav>
                                      </p:tavLst>
                                    </p:anim>
                                    <p:anim calcmode="lin" valueType="num">
                                      <p:cBhvr additive="base">
                                        <p:cTn dur="1000"/>
                                        <p:tgtEl>
                                          <p:spTgt spid="206"/>
                                        </p:tgtEl>
                                        <p:attrNameLst>
                                          <p:attrName>ppt_h</p:attrName>
                                        </p:attrNameLst>
                                      </p:cBhvr>
                                      <p:tavLst>
                                        <p:tav fmla="" tm="0">
                                          <p:val>
                                            <p:strVal val="#ppt_h"/>
                                          </p:val>
                                        </p:tav>
                                        <p:tav fmla="" tm="100000">
                                          <p:val>
                                            <p:strVal val="0"/>
                                          </p:val>
                                        </p:tav>
                                      </p:tavLst>
                                    </p:anim>
                                    <p:set>
                                      <p:cBhvr>
                                        <p:cTn dur="1" fill="hold">
                                          <p:stCondLst>
                                            <p:cond delay="1000"/>
                                          </p:stCondLst>
                                        </p:cTn>
                                        <p:tgtEl>
                                          <p:spTgt spid="20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1000"/>
                                        <p:tgtEl>
                                          <p:spTgt spid="207"/>
                                        </p:tgtEl>
                                        <p:attrNameLst>
                                          <p:attrName>ppt_w</p:attrName>
                                        </p:attrNameLst>
                                      </p:cBhvr>
                                      <p:tavLst>
                                        <p:tav fmla="" tm="0">
                                          <p:val>
                                            <p:strVal val="0"/>
                                          </p:val>
                                        </p:tav>
                                        <p:tav fmla="" tm="100000">
                                          <p:val>
                                            <p:strVal val="#ppt_w"/>
                                          </p:val>
                                        </p:tav>
                                      </p:tavLst>
                                    </p:anim>
                                    <p:anim calcmode="lin" valueType="num">
                                      <p:cBhvr additive="base">
                                        <p:cTn dur="1000"/>
                                        <p:tgtEl>
                                          <p:spTgt spid="20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ppt_w</p:attrName>
                                        </p:attrNameLst>
                                      </p:cBhvr>
                                      <p:tavLst>
                                        <p:tav fmla="" tm="0">
                                          <p:val>
                                            <p:strVal val="0"/>
                                          </p:val>
                                        </p:tav>
                                        <p:tav fmla="" tm="100000">
                                          <p:val>
                                            <p:strVal val="#ppt_w"/>
                                          </p:val>
                                        </p:tav>
                                      </p:tavLst>
                                    </p:anim>
                                    <p:anim calcmode="lin" valueType="num">
                                      <p:cBhvr additive="base">
                                        <p:cTn dur="1000"/>
                                        <p:tgtEl>
                                          <p:spTgt spid="20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ppt_w</p:attrName>
                                        </p:attrNameLst>
                                      </p:cBhvr>
                                      <p:tavLst>
                                        <p:tav fmla="" tm="0">
                                          <p:val>
                                            <p:strVal val="0"/>
                                          </p:val>
                                        </p:tav>
                                        <p:tav fmla="" tm="100000">
                                          <p:val>
                                            <p:strVal val="#ppt_w"/>
                                          </p:val>
                                        </p:tav>
                                      </p:tavLst>
                                    </p:anim>
                                    <p:anim calcmode="lin" valueType="num">
                                      <p:cBhvr additive="base">
                                        <p:cTn dur="1000"/>
                                        <p:tgtEl>
                                          <p:spTgt spid="20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183"/>
                                        </p:tgtEl>
                                        <p:attrNameLst>
                                          <p:attrName>ppt_w</p:attrName>
                                        </p:attrNameLst>
                                      </p:cBhvr>
                                      <p:tavLst>
                                        <p:tav fmla="" tm="0">
                                          <p:val>
                                            <p:strVal val="#ppt_w"/>
                                          </p:val>
                                        </p:tav>
                                        <p:tav fmla="" tm="100000">
                                          <p:val>
                                            <p:strVal val="0"/>
                                          </p:val>
                                        </p:tav>
                                      </p:tavLst>
                                    </p:anim>
                                    <p:anim calcmode="lin" valueType="num">
                                      <p:cBhvr additive="base">
                                        <p:cTn dur="1000"/>
                                        <p:tgtEl>
                                          <p:spTgt spid="183"/>
                                        </p:tgtEl>
                                        <p:attrNameLst>
                                          <p:attrName>ppt_h</p:attrName>
                                        </p:attrNameLst>
                                      </p:cBhvr>
                                      <p:tavLst>
                                        <p:tav fmla="" tm="0">
                                          <p:val>
                                            <p:strVal val="#ppt_h"/>
                                          </p:val>
                                        </p:tav>
                                        <p:tav fmla="" tm="100000">
                                          <p:val>
                                            <p:strVal val="0"/>
                                          </p:val>
                                        </p:tav>
                                      </p:tavLst>
                                    </p:anim>
                                    <p:set>
                                      <p:cBhvr>
                                        <p:cTn dur="1" fill="hold">
                                          <p:stCondLst>
                                            <p:cond delay="1000"/>
                                          </p:stCondLst>
                                        </p:cTn>
                                        <p:tgtEl>
                                          <p:spTgt spid="183"/>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ppt_w</p:attrName>
                                        </p:attrNameLst>
                                      </p:cBhvr>
                                      <p:tavLst>
                                        <p:tav fmla="" tm="0">
                                          <p:val>
                                            <p:strVal val="0"/>
                                          </p:val>
                                        </p:tav>
                                        <p:tav fmla="" tm="100000">
                                          <p:val>
                                            <p:strVal val="#ppt_w"/>
                                          </p:val>
                                        </p:tav>
                                      </p:tavLst>
                                    </p:anim>
                                    <p:anim calcmode="lin" valueType="num">
                                      <p:cBhvr additive="base">
                                        <p:cTn dur="1000"/>
                                        <p:tgtEl>
                                          <p:spTgt spid="21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217"/>
                                        </p:tgtEl>
                                        <p:attrNameLst>
                                          <p:attrName>style.visibility</p:attrName>
                                        </p:attrNameLst>
                                      </p:cBhvr>
                                      <p:to>
                                        <p:strVal val="visible"/>
                                      </p:to>
                                    </p:set>
                                    <p:anim calcmode="lin" valueType="num">
                                      <p:cBhvr additive="base">
                                        <p:cTn dur="1000"/>
                                        <p:tgtEl>
                                          <p:spTgt spid="217"/>
                                        </p:tgtEl>
                                        <p:attrNameLst>
                                          <p:attrName>ppt_w</p:attrName>
                                        </p:attrNameLst>
                                      </p:cBhvr>
                                      <p:tavLst>
                                        <p:tav fmla="" tm="0">
                                          <p:val>
                                            <p:strVal val="0"/>
                                          </p:val>
                                        </p:tav>
                                        <p:tav fmla="" tm="100000">
                                          <p:val>
                                            <p:strVal val="#ppt_w"/>
                                          </p:val>
                                        </p:tav>
                                      </p:tavLst>
                                    </p:anim>
                                    <p:anim calcmode="lin" valueType="num">
                                      <p:cBhvr additive="base">
                                        <p:cTn dur="1000"/>
                                        <p:tgtEl>
                                          <p:spTgt spid="21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idx="4" type="body"/>
          </p:nvPr>
        </p:nvSpPr>
        <p:spPr>
          <a:xfrm flipH="1" rot="-5400000">
            <a:off x="12168004" y="2058700"/>
            <a:ext cx="48000" cy="5661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t/>
            </a:r>
            <a:endParaRPr/>
          </a:p>
        </p:txBody>
      </p:sp>
      <p:pic>
        <p:nvPicPr>
          <p:cNvPr id="223" name="Shape 223"/>
          <p:cNvPicPr preferRelativeResize="0"/>
          <p:nvPr/>
        </p:nvPicPr>
        <p:blipFill>
          <a:blip r:embed="rId3">
            <a:alphaModFix/>
          </a:blip>
          <a:stretch>
            <a:fillRect/>
          </a:stretch>
        </p:blipFill>
        <p:spPr>
          <a:xfrm>
            <a:off x="678875" y="3926455"/>
            <a:ext cx="5809039" cy="6922016"/>
          </a:xfrm>
          <a:prstGeom prst="rect">
            <a:avLst/>
          </a:prstGeom>
          <a:noFill/>
          <a:ln>
            <a:noFill/>
          </a:ln>
        </p:spPr>
      </p:pic>
      <p:sp>
        <p:nvSpPr>
          <p:cNvPr id="224" name="Shape 224"/>
          <p:cNvSpPr txBox="1"/>
          <p:nvPr>
            <p:ph idx="1" type="body"/>
          </p:nvPr>
        </p:nvSpPr>
        <p:spPr>
          <a:xfrm>
            <a:off x="4167700" y="11970000"/>
            <a:ext cx="13508400" cy="1224000"/>
          </a:xfrm>
          <a:prstGeom prst="rect">
            <a:avLst/>
          </a:prstGeom>
        </p:spPr>
        <p:txBody>
          <a:bodyPr anchorCtr="0" anchor="ctr" bIns="91425" lIns="91425" spcFirstLastPara="1" rIns="91425" wrap="square" tIns="91425">
            <a:noAutofit/>
          </a:bodyPr>
          <a:lstStyle/>
          <a:p>
            <a:pPr indent="0" lvl="0" marL="0" rtl="0">
              <a:spcBef>
                <a:spcPts val="5200"/>
              </a:spcBef>
              <a:spcAft>
                <a:spcPts val="0"/>
              </a:spcAft>
              <a:buNone/>
            </a:pPr>
            <a:r>
              <a:rPr lang="en-US" sz="4000"/>
              <a:t>Matthieu de La Roche Saint André</a:t>
            </a:r>
            <a:endParaRPr sz="4000"/>
          </a:p>
        </p:txBody>
      </p:sp>
      <p:sp>
        <p:nvSpPr>
          <p:cNvPr id="225" name="Shape 225"/>
          <p:cNvSpPr/>
          <p:nvPr/>
        </p:nvSpPr>
        <p:spPr>
          <a:xfrm rot="5400000">
            <a:off x="4004400" y="6638650"/>
            <a:ext cx="6879600" cy="1497600"/>
          </a:xfrm>
          <a:prstGeom prst="trapezoid">
            <a:avLst>
              <a:gd fmla="val 3682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6" name="Shape 226"/>
          <p:cNvSpPr/>
          <p:nvPr/>
        </p:nvSpPr>
        <p:spPr>
          <a:xfrm rot="5400000">
            <a:off x="8052338" y="4952825"/>
            <a:ext cx="2674200" cy="19779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7" name="Shape 227"/>
          <p:cNvSpPr/>
          <p:nvPr/>
        </p:nvSpPr>
        <p:spPr>
          <a:xfrm rot="5400000">
            <a:off x="8052338" y="7837050"/>
            <a:ext cx="2674200" cy="1977900"/>
          </a:xfrm>
          <a:prstGeom prst="trapezoid">
            <a:avLst>
              <a:gd fmla="val 2959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nvSpPr>
        <p:spPr>
          <a:xfrm>
            <a:off x="29390900" y="5201788"/>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9" name="Shape 229"/>
          <p:cNvSpPr/>
          <p:nvPr/>
        </p:nvSpPr>
        <p:spPr>
          <a:xfrm>
            <a:off x="29390900" y="8086013"/>
            <a:ext cx="1497600" cy="148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rot="5400000">
            <a:off x="15146650" y="10386000"/>
            <a:ext cx="1314000" cy="3665400"/>
          </a:xfrm>
          <a:prstGeom prst="trapezoid">
            <a:avLst>
              <a:gd fmla="val 3682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31" name="Shape 231"/>
          <p:cNvGrpSpPr/>
          <p:nvPr/>
        </p:nvGrpSpPr>
        <p:grpSpPr>
          <a:xfrm>
            <a:off x="11749635" y="7892346"/>
            <a:ext cx="566100" cy="1874441"/>
            <a:chOff x="11114097" y="4933409"/>
            <a:chExt cx="566100" cy="1874441"/>
          </a:xfrm>
        </p:grpSpPr>
        <p:pic>
          <p:nvPicPr>
            <p:cNvPr id="232" name="Shape 232"/>
            <p:cNvPicPr preferRelativeResize="0"/>
            <p:nvPr/>
          </p:nvPicPr>
          <p:blipFill rotWithShape="1">
            <a:blip r:embed="rId4">
              <a:alphaModFix/>
            </a:blip>
            <a:srcRect b="0" l="0" r="0" t="0"/>
            <a:stretch/>
          </p:blipFill>
          <p:spPr>
            <a:xfrm>
              <a:off x="11114097" y="4933409"/>
              <a:ext cx="566100" cy="1874441"/>
            </a:xfrm>
            <a:prstGeom prst="rect">
              <a:avLst/>
            </a:prstGeom>
            <a:noFill/>
            <a:ln>
              <a:noFill/>
            </a:ln>
          </p:spPr>
        </p:pic>
        <p:sp>
          <p:nvSpPr>
            <p:cNvPr id="233" name="Shape 233"/>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grpSp>
        <p:nvGrpSpPr>
          <p:cNvPr id="234" name="Shape 234"/>
          <p:cNvGrpSpPr/>
          <p:nvPr/>
        </p:nvGrpSpPr>
        <p:grpSpPr>
          <a:xfrm>
            <a:off x="26618450" y="2559063"/>
            <a:ext cx="2117243" cy="7010475"/>
            <a:chOff x="10974050" y="3882238"/>
            <a:chExt cx="2117243" cy="7010475"/>
          </a:xfrm>
        </p:grpSpPr>
        <p:pic>
          <p:nvPicPr>
            <p:cNvPr id="235" name="Shape 235"/>
            <p:cNvPicPr preferRelativeResize="0"/>
            <p:nvPr/>
          </p:nvPicPr>
          <p:blipFill rotWithShape="1">
            <a:blip r:embed="rId4">
              <a:alphaModFix/>
            </a:blip>
            <a:srcRect b="0" l="0" r="0" t="0"/>
            <a:stretch/>
          </p:blipFill>
          <p:spPr>
            <a:xfrm>
              <a:off x="10974050" y="3882238"/>
              <a:ext cx="2117243" cy="7010475"/>
            </a:xfrm>
            <a:prstGeom prst="rect">
              <a:avLst/>
            </a:prstGeom>
            <a:noFill/>
            <a:ln>
              <a:noFill/>
            </a:ln>
          </p:spPr>
        </p:pic>
        <p:sp>
          <p:nvSpPr>
            <p:cNvPr id="236" name="Shape 236"/>
            <p:cNvSpPr txBox="1"/>
            <p:nvPr/>
          </p:nvSpPr>
          <p:spPr>
            <a:xfrm>
              <a:off x="11105825" y="4776650"/>
              <a:ext cx="1853700" cy="55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52267D"/>
                  </a:solidFill>
                  <a:latin typeface="Lato"/>
                  <a:ea typeface="Lato"/>
                  <a:cs typeface="Lato"/>
                  <a:sym typeface="Lato"/>
                </a:rPr>
                <a:t>1.1</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0.9</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1.0</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0.5</a:t>
              </a:r>
              <a:endParaRPr b="1" sz="4800">
                <a:solidFill>
                  <a:srgbClr val="52267D"/>
                </a:solidFill>
                <a:latin typeface="Lato"/>
                <a:ea typeface="Lato"/>
                <a:cs typeface="Lato"/>
                <a:sym typeface="Lato"/>
              </a:endParaRPr>
            </a:p>
            <a:p>
              <a:pPr indent="0" lvl="0" marL="0" rtl="0" algn="ctr">
                <a:spcBef>
                  <a:spcPts val="0"/>
                </a:spcBef>
                <a:spcAft>
                  <a:spcPts val="0"/>
                </a:spcAft>
                <a:buNone/>
              </a:pPr>
              <a:r>
                <a:rPr b="1" lang="en-US" sz="4800">
                  <a:solidFill>
                    <a:srgbClr val="52267D"/>
                  </a:solidFill>
                  <a:latin typeface="Lato"/>
                  <a:ea typeface="Lato"/>
                  <a:cs typeface="Lato"/>
                  <a:sym typeface="Lato"/>
                </a:rPr>
                <a:t>2.2</a:t>
              </a:r>
              <a:endParaRPr b="1" sz="4800">
                <a:solidFill>
                  <a:srgbClr val="D36050"/>
                </a:solidFill>
                <a:latin typeface="Lato"/>
                <a:ea typeface="Lato"/>
                <a:cs typeface="Lato"/>
                <a:sym typeface="Lato"/>
              </a:endParaRPr>
            </a:p>
          </p:txBody>
        </p:sp>
      </p:grpSp>
      <p:cxnSp>
        <p:nvCxnSpPr>
          <p:cNvPr id="237" name="Shape 237"/>
          <p:cNvCxnSpPr>
            <a:stCxn id="233" idx="3"/>
            <a:endCxn id="230" idx="2"/>
          </p:cNvCxnSpPr>
          <p:nvPr/>
        </p:nvCxnSpPr>
        <p:spPr>
          <a:xfrm>
            <a:off x="12280468" y="8866942"/>
            <a:ext cx="1690500" cy="3351900"/>
          </a:xfrm>
          <a:prstGeom prst="curvedConnector3">
            <a:avLst>
              <a:gd fmla="val 49999" name="adj1"/>
            </a:avLst>
          </a:prstGeom>
          <a:noFill/>
          <a:ln cap="flat" cmpd="sng" w="9525">
            <a:solidFill>
              <a:schemeClr val="dk2"/>
            </a:solidFill>
            <a:prstDash val="solid"/>
            <a:round/>
            <a:headEnd len="med" w="med" type="none"/>
            <a:tailEnd len="med" w="med" type="none"/>
          </a:ln>
        </p:spPr>
      </p:cxnSp>
      <p:sp>
        <p:nvSpPr>
          <p:cNvPr id="238" name="Shape 238"/>
          <p:cNvSpPr txBox="1"/>
          <p:nvPr/>
        </p:nvSpPr>
        <p:spPr>
          <a:xfrm>
            <a:off x="17994600" y="11542050"/>
            <a:ext cx="1497600" cy="13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rgbClr val="52267D"/>
                </a:solidFill>
                <a:latin typeface="Lato"/>
                <a:ea typeface="Lato"/>
                <a:cs typeface="Lato"/>
                <a:sym typeface="Lato"/>
              </a:rPr>
              <a:t>“Bob”</a:t>
            </a:r>
            <a:endParaRPr/>
          </a:p>
        </p:txBody>
      </p:sp>
      <p:cxnSp>
        <p:nvCxnSpPr>
          <p:cNvPr id="239" name="Shape 239"/>
          <p:cNvCxnSpPr>
            <a:endCxn id="233" idx="1"/>
          </p:cNvCxnSpPr>
          <p:nvPr/>
        </p:nvCxnSpPr>
        <p:spPr>
          <a:xfrm>
            <a:off x="10374568" y="8800342"/>
            <a:ext cx="1410300" cy="666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240" name="Shape 240"/>
          <p:cNvSpPr/>
          <p:nvPr/>
        </p:nvSpPr>
        <p:spPr>
          <a:xfrm>
            <a:off x="12557600" y="2006500"/>
            <a:ext cx="1375800" cy="60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txBox="1"/>
          <p:nvPr>
            <p:ph idx="2" type="body"/>
          </p:nvPr>
        </p:nvSpPr>
        <p:spPr>
          <a:xfrm>
            <a:off x="5656350" y="1282700"/>
            <a:ext cx="13071300" cy="863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US"/>
              <a:t>Classification Task</a:t>
            </a:r>
            <a:endParaRPr/>
          </a:p>
        </p:txBody>
      </p:sp>
      <p:sp>
        <p:nvSpPr>
          <p:cNvPr id="242" name="Shape 242"/>
          <p:cNvSpPr/>
          <p:nvPr/>
        </p:nvSpPr>
        <p:spPr>
          <a:xfrm rot="5400000">
            <a:off x="5120300" y="5559550"/>
            <a:ext cx="6846900" cy="3669300"/>
          </a:xfrm>
          <a:prstGeom prst="trapezoid">
            <a:avLst>
              <a:gd fmla="val 32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43" name="Shape 243"/>
          <p:cNvGrpSpPr/>
          <p:nvPr/>
        </p:nvGrpSpPr>
        <p:grpSpPr>
          <a:xfrm>
            <a:off x="27599985" y="13193996"/>
            <a:ext cx="566100" cy="1874441"/>
            <a:chOff x="11114097" y="4933409"/>
            <a:chExt cx="566100" cy="1874441"/>
          </a:xfrm>
        </p:grpSpPr>
        <p:pic>
          <p:nvPicPr>
            <p:cNvPr id="244" name="Shape 244"/>
            <p:cNvPicPr preferRelativeResize="0"/>
            <p:nvPr/>
          </p:nvPicPr>
          <p:blipFill rotWithShape="1">
            <a:blip r:embed="rId4">
              <a:alphaModFix/>
            </a:blip>
            <a:srcRect b="0" l="0" r="0" t="0"/>
            <a:stretch/>
          </p:blipFill>
          <p:spPr>
            <a:xfrm>
              <a:off x="11114097" y="4933409"/>
              <a:ext cx="566100" cy="1874441"/>
            </a:xfrm>
            <a:prstGeom prst="rect">
              <a:avLst/>
            </a:prstGeom>
            <a:noFill/>
            <a:ln>
              <a:noFill/>
            </a:ln>
          </p:spPr>
        </p:pic>
        <p:sp>
          <p:nvSpPr>
            <p:cNvPr id="245" name="Shape 245"/>
            <p:cNvSpPr txBox="1"/>
            <p:nvPr/>
          </p:nvSpPr>
          <p:spPr>
            <a:xfrm>
              <a:off x="11149331" y="5172554"/>
              <a:ext cx="495600" cy="14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D36050"/>
                </a:solidFill>
                <a:latin typeface="Lato"/>
                <a:ea typeface="Lato"/>
                <a:cs typeface="Lato"/>
                <a:sym typeface="Lato"/>
              </a:endParaRPr>
            </a:p>
          </p:txBody>
        </p:sp>
      </p:grpSp>
      <p:graphicFrame>
        <p:nvGraphicFramePr>
          <p:cNvPr id="246" name="Shape 246"/>
          <p:cNvGraphicFramePr/>
          <p:nvPr/>
        </p:nvGraphicFramePr>
        <p:xfrm>
          <a:off x="14015950" y="4604675"/>
          <a:ext cx="3000000" cy="3000000"/>
        </p:xfrm>
        <a:graphic>
          <a:graphicData uri="http://schemas.openxmlformats.org/drawingml/2006/table">
            <a:tbl>
              <a:tblPr>
                <a:noFill/>
                <a:tableStyleId>{7853A60E-4C67-4CE9-AC4B-8AD4080E8D1C}</a:tableStyleId>
              </a:tblPr>
              <a:tblGrid>
                <a:gridCol w="5306950"/>
                <a:gridCol w="3658000"/>
              </a:tblGrid>
              <a:tr h="1781825">
                <a:tc>
                  <a:txBody>
                    <a:bodyPr>
                      <a:noAutofit/>
                    </a:bodyPr>
                    <a:lstStyle/>
                    <a:p>
                      <a:pPr indent="0" lvl="0" marL="0" algn="ctr">
                        <a:spcBef>
                          <a:spcPts val="0"/>
                        </a:spcBef>
                        <a:spcAft>
                          <a:spcPts val="0"/>
                        </a:spcAft>
                        <a:buNone/>
                      </a:pPr>
                      <a:r>
                        <a:rPr lang="en-US" sz="4800"/>
                        <a:t>Face Embedding Size</a:t>
                      </a:r>
                      <a:endParaRPr sz="4800"/>
                    </a:p>
                  </a:txBody>
                  <a:tcPr marT="91425" marB="91425" marR="91425" marL="91425"/>
                </a:tc>
                <a:tc>
                  <a:txBody>
                    <a:bodyPr>
                      <a:noAutofit/>
                    </a:bodyPr>
                    <a:lstStyle/>
                    <a:p>
                      <a:pPr indent="0" lvl="0" marL="0" algn="ctr">
                        <a:spcBef>
                          <a:spcPts val="0"/>
                        </a:spcBef>
                        <a:spcAft>
                          <a:spcPts val="0"/>
                        </a:spcAft>
                        <a:buNone/>
                      </a:pPr>
                      <a:r>
                        <a:rPr lang="en-US" sz="4800"/>
                        <a:t>Accuracy</a:t>
                      </a:r>
                      <a:endParaRPr sz="4800"/>
                    </a:p>
                  </a:txBody>
                  <a:tcPr marT="91425" marB="91425" marR="91425" marL="91425"/>
                </a:tc>
              </a:tr>
              <a:tr h="381000">
                <a:tc>
                  <a:txBody>
                    <a:bodyPr>
                      <a:noAutofit/>
                    </a:bodyPr>
                    <a:lstStyle/>
                    <a:p>
                      <a:pPr indent="0" lvl="0" marL="0" algn="ctr">
                        <a:spcBef>
                          <a:spcPts val="0"/>
                        </a:spcBef>
                        <a:spcAft>
                          <a:spcPts val="0"/>
                        </a:spcAft>
                        <a:buNone/>
                      </a:pPr>
                      <a:r>
                        <a:rPr lang="en-US" sz="4800"/>
                        <a:t>1024</a:t>
                      </a:r>
                      <a:endParaRPr sz="4800"/>
                    </a:p>
                  </a:txBody>
                  <a:tcPr marT="91425" marB="91425" marR="91425" marL="91425"/>
                </a:tc>
                <a:tc>
                  <a:txBody>
                    <a:bodyPr>
                      <a:noAutofit/>
                    </a:bodyPr>
                    <a:lstStyle/>
                    <a:p>
                      <a:pPr indent="0" lvl="0" marL="0" algn="r">
                        <a:spcBef>
                          <a:spcPts val="0"/>
                        </a:spcBef>
                        <a:spcAft>
                          <a:spcPts val="0"/>
                        </a:spcAft>
                        <a:buNone/>
                      </a:pPr>
                      <a:r>
                        <a:rPr lang="en-US" sz="4800"/>
                        <a:t>100.00%</a:t>
                      </a:r>
                      <a:endParaRPr sz="4800">
                        <a:solidFill>
                          <a:schemeClr val="lt2"/>
                        </a:solidFill>
                      </a:endParaRPr>
                    </a:p>
                  </a:txBody>
                  <a:tcPr marT="91425" marB="91425" marR="91425" marL="91425"/>
                </a:tc>
              </a:tr>
              <a:tr h="381000">
                <a:tc>
                  <a:txBody>
                    <a:bodyPr>
                      <a:noAutofit/>
                    </a:bodyPr>
                    <a:lstStyle/>
                    <a:p>
                      <a:pPr indent="0" lvl="0" marL="0" algn="ctr">
                        <a:spcBef>
                          <a:spcPts val="0"/>
                        </a:spcBef>
                        <a:spcAft>
                          <a:spcPts val="0"/>
                        </a:spcAft>
                        <a:buNone/>
                      </a:pPr>
                      <a:r>
                        <a:rPr lang="en-US" sz="4800"/>
                        <a:t>200</a:t>
                      </a:r>
                      <a:endParaRPr sz="4800"/>
                    </a:p>
                  </a:txBody>
                  <a:tcPr marT="91425" marB="91425" marR="91425" marL="91425"/>
                </a:tc>
                <a:tc>
                  <a:txBody>
                    <a:bodyPr>
                      <a:noAutofit/>
                    </a:bodyPr>
                    <a:lstStyle/>
                    <a:p>
                      <a:pPr indent="0" lvl="0" marL="0" algn="r">
                        <a:spcBef>
                          <a:spcPts val="0"/>
                        </a:spcBef>
                        <a:spcAft>
                          <a:spcPts val="0"/>
                        </a:spcAft>
                        <a:buNone/>
                      </a:pPr>
                      <a:r>
                        <a:rPr lang="en-US" sz="4800"/>
                        <a:t>99.76%</a:t>
                      </a:r>
                      <a:endParaRPr sz="4800"/>
                    </a:p>
                  </a:txBody>
                  <a:tcPr marT="91425" marB="91425" marR="91425" marL="91425"/>
                </a:tc>
              </a:tr>
              <a:tr h="381000">
                <a:tc>
                  <a:txBody>
                    <a:bodyPr>
                      <a:noAutofit/>
                    </a:bodyPr>
                    <a:lstStyle/>
                    <a:p>
                      <a:pPr indent="0" lvl="0" marL="0" algn="ctr">
                        <a:spcBef>
                          <a:spcPts val="0"/>
                        </a:spcBef>
                        <a:spcAft>
                          <a:spcPts val="0"/>
                        </a:spcAft>
                        <a:buNone/>
                      </a:pPr>
                      <a:r>
                        <a:rPr lang="en-US" sz="4800"/>
                        <a:t>50</a:t>
                      </a:r>
                      <a:endParaRPr sz="4800"/>
                    </a:p>
                  </a:txBody>
                  <a:tcPr marT="91425" marB="91425" marR="91425" marL="91425"/>
                </a:tc>
                <a:tc>
                  <a:txBody>
                    <a:bodyPr>
                      <a:noAutofit/>
                    </a:bodyPr>
                    <a:lstStyle/>
                    <a:p>
                      <a:pPr indent="0" lvl="0" marL="0" algn="r">
                        <a:spcBef>
                          <a:spcPts val="0"/>
                        </a:spcBef>
                        <a:spcAft>
                          <a:spcPts val="0"/>
                        </a:spcAft>
                        <a:buNone/>
                      </a:pPr>
                      <a:r>
                        <a:rPr lang="en-US" sz="4800"/>
                        <a:t>99.76%</a:t>
                      </a:r>
                      <a:endParaRPr sz="4800"/>
                    </a:p>
                  </a:txBody>
                  <a:tcPr marT="91425" marB="91425" marR="91425" marL="91425"/>
                </a:tc>
              </a:tr>
              <a:tr h="381000">
                <a:tc>
                  <a:txBody>
                    <a:bodyPr>
                      <a:noAutofit/>
                    </a:bodyPr>
                    <a:lstStyle/>
                    <a:p>
                      <a:pPr indent="0" lvl="0" marL="0" algn="ctr">
                        <a:spcBef>
                          <a:spcPts val="0"/>
                        </a:spcBef>
                        <a:spcAft>
                          <a:spcPts val="0"/>
                        </a:spcAft>
                        <a:buNone/>
                      </a:pPr>
                      <a:r>
                        <a:rPr lang="en-US" sz="4800"/>
                        <a:t>10</a:t>
                      </a:r>
                      <a:endParaRPr sz="4800"/>
                    </a:p>
                  </a:txBody>
                  <a:tcPr marT="91425" marB="91425" marR="91425" marL="91425"/>
                </a:tc>
                <a:tc>
                  <a:txBody>
                    <a:bodyPr>
                      <a:noAutofit/>
                    </a:bodyPr>
                    <a:lstStyle/>
                    <a:p>
                      <a:pPr indent="0" lvl="0" marL="0" algn="r">
                        <a:spcBef>
                          <a:spcPts val="0"/>
                        </a:spcBef>
                        <a:spcAft>
                          <a:spcPts val="0"/>
                        </a:spcAft>
                        <a:buNone/>
                      </a:pPr>
                      <a:r>
                        <a:rPr lang="en-US" sz="4800"/>
                        <a:t>78.78%</a:t>
                      </a:r>
                      <a:endParaRPr sz="4800"/>
                    </a:p>
                  </a:txBody>
                  <a:tcPr marT="91425" marB="91425" marR="91425" marL="91425"/>
                </a:tc>
              </a:tr>
            </a:tbl>
          </a:graphicData>
        </a:graphic>
      </p:graphicFrame>
      <p:grpSp>
        <p:nvGrpSpPr>
          <p:cNvPr id="247" name="Shape 247"/>
          <p:cNvGrpSpPr/>
          <p:nvPr/>
        </p:nvGrpSpPr>
        <p:grpSpPr>
          <a:xfrm>
            <a:off x="11749630" y="2881872"/>
            <a:ext cx="566100" cy="9419440"/>
            <a:chOff x="12715818" y="2909497"/>
            <a:chExt cx="566100" cy="9419440"/>
          </a:xfrm>
        </p:grpSpPr>
        <p:pic>
          <p:nvPicPr>
            <p:cNvPr id="248" name="Shape 248"/>
            <p:cNvPicPr preferRelativeResize="0"/>
            <p:nvPr/>
          </p:nvPicPr>
          <p:blipFill rotWithShape="1">
            <a:blip r:embed="rId4">
              <a:alphaModFix/>
            </a:blip>
            <a:srcRect b="0" l="0" r="0" t="0"/>
            <a:stretch/>
          </p:blipFill>
          <p:spPr>
            <a:xfrm>
              <a:off x="12715818" y="2909497"/>
              <a:ext cx="566100" cy="9419440"/>
            </a:xfrm>
            <a:prstGeom prst="rect">
              <a:avLst/>
            </a:prstGeom>
            <a:noFill/>
            <a:ln>
              <a:noFill/>
            </a:ln>
          </p:spPr>
        </p:pic>
        <p:sp>
          <p:nvSpPr>
            <p:cNvPr id="249" name="Shape 249"/>
            <p:cNvSpPr txBox="1"/>
            <p:nvPr/>
          </p:nvSpPr>
          <p:spPr>
            <a:xfrm>
              <a:off x="12751051" y="3760826"/>
              <a:ext cx="495600" cy="7391567"/>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4.5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2.8</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4.6</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9.7</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6.5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4.5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9.0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8.9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3.3</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4.4</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6.5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4.3</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8.7</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9.7</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5.6</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0.5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4.5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2.8</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4.6</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9.7</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6.5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4.5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9.0</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8.9</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1.1</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2.2</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3.3</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4.4</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6.5</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4.3</a:t>
              </a:r>
              <a:endParaRPr b="1">
                <a:solidFill>
                  <a:srgbClr val="52267D"/>
                </a:solidFill>
                <a:latin typeface="Lato"/>
                <a:ea typeface="Lato"/>
                <a:cs typeface="Lato"/>
                <a:sym typeface="Lato"/>
              </a:endParaRPr>
            </a:p>
            <a:p>
              <a:pPr indent="0" lvl="0" marL="0" rtl="0" algn="ctr">
                <a:spcBef>
                  <a:spcPts val="0"/>
                </a:spcBef>
                <a:spcAft>
                  <a:spcPts val="0"/>
                </a:spcAft>
                <a:buNone/>
              </a:pPr>
              <a:r>
                <a:rPr b="1" lang="en-US">
                  <a:solidFill>
                    <a:srgbClr val="52267D"/>
                  </a:solidFill>
                  <a:latin typeface="Lato"/>
                  <a:ea typeface="Lato"/>
                  <a:cs typeface="Lato"/>
                  <a:sym typeface="Lato"/>
                </a:rPr>
                <a:t>8.7</a:t>
              </a:r>
              <a:endParaRPr b="1">
                <a:solidFill>
                  <a:srgbClr val="52267D"/>
                </a:solidFill>
                <a:latin typeface="Lato"/>
                <a:ea typeface="Lato"/>
                <a:cs typeface="Lato"/>
                <a:sym typeface="Lato"/>
              </a:endParaRPr>
            </a:p>
          </p:txBody>
        </p:sp>
      </p:grpSp>
      <p:sp>
        <p:nvSpPr>
          <p:cNvPr id="250" name="Shape 250"/>
          <p:cNvSpPr/>
          <p:nvPr/>
        </p:nvSpPr>
        <p:spPr>
          <a:xfrm>
            <a:off x="14036850" y="8213600"/>
            <a:ext cx="8943900" cy="863700"/>
          </a:xfrm>
          <a:prstGeom prst="rect">
            <a:avLst/>
          </a:prstGeom>
          <a:noFill/>
          <a:ln cap="flat" cmpd="sng" w="114300">
            <a:solidFill>
              <a:srgbClr val="9452B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txBox="1"/>
          <p:nvPr/>
        </p:nvSpPr>
        <p:spPr>
          <a:xfrm>
            <a:off x="12923075" y="2744750"/>
            <a:ext cx="11150700" cy="148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How many features are necessary?</a:t>
            </a:r>
            <a:endParaRPr sz="4800">
              <a:solidFill>
                <a:srgbClr val="52267D"/>
              </a:solidFill>
              <a:latin typeface="Lato Light"/>
              <a:ea typeface="Lato Light"/>
              <a:cs typeface="Lato Light"/>
              <a:sym typeface="Lato Light"/>
            </a:endParaRPr>
          </a:p>
          <a:p>
            <a:pPr indent="0" lvl="0" marL="0" rtl="0" algn="ctr">
              <a:spcBef>
                <a:spcPts val="0"/>
              </a:spcBef>
              <a:spcAft>
                <a:spcPts val="0"/>
              </a:spcAft>
              <a:buNone/>
            </a:pPr>
            <a:r>
              <a:rPr lang="en-US" sz="4800">
                <a:solidFill>
                  <a:srgbClr val="52267D"/>
                </a:solidFill>
                <a:latin typeface="Lato Light"/>
                <a:ea typeface="Lato Light"/>
                <a:cs typeface="Lato Light"/>
                <a:sym typeface="Lato Light"/>
              </a:rPr>
              <a:t>Fewer and higher-level features is better</a:t>
            </a:r>
            <a:endParaRPr sz="4800">
              <a:solidFill>
                <a:srgbClr val="52267D"/>
              </a:solidFill>
              <a:latin typeface="Lato Light"/>
              <a:ea typeface="Lato Light"/>
              <a:cs typeface="Lato Light"/>
              <a:sym typeface="La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231"/>
                                        </p:tgtEl>
                                        <p:attrNameLst>
                                          <p:attrName>ppt_w</p:attrName>
                                        </p:attrNameLst>
                                      </p:cBhvr>
                                      <p:tavLst>
                                        <p:tav fmla="" tm="0">
                                          <p:val>
                                            <p:strVal val="#ppt_w"/>
                                          </p:val>
                                        </p:tav>
                                        <p:tav fmla="" tm="100000">
                                          <p:val>
                                            <p:strVal val="0"/>
                                          </p:val>
                                        </p:tav>
                                      </p:tavLst>
                                    </p:anim>
                                    <p:anim calcmode="lin" valueType="num">
                                      <p:cBhvr additive="base">
                                        <p:cTn dur="1000"/>
                                        <p:tgtEl>
                                          <p:spTgt spid="231"/>
                                        </p:tgtEl>
                                        <p:attrNameLst>
                                          <p:attrName>ppt_h</p:attrName>
                                        </p:attrNameLst>
                                      </p:cBhvr>
                                      <p:tavLst>
                                        <p:tav fmla="" tm="0">
                                          <p:val>
                                            <p:strVal val="#ppt_h"/>
                                          </p:val>
                                        </p:tav>
                                        <p:tav fmla="" tm="100000">
                                          <p:val>
                                            <p:strVal val="0"/>
                                          </p:val>
                                        </p:tav>
                                      </p:tavLst>
                                    </p:anim>
                                    <p:set>
                                      <p:cBhvr>
                                        <p:cTn dur="1" fill="hold">
                                          <p:stCondLst>
                                            <p:cond delay="1000"/>
                                          </p:stCondLst>
                                        </p:cTn>
                                        <p:tgtEl>
                                          <p:spTgt spid="231"/>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ppt_w</p:attrName>
                                        </p:attrNameLst>
                                      </p:cBhvr>
                                      <p:tavLst>
                                        <p:tav fmla="" tm="0">
                                          <p:val>
                                            <p:strVal val="0"/>
                                          </p:val>
                                        </p:tav>
                                        <p:tav fmla="" tm="100000">
                                          <p:val>
                                            <p:strVal val="#ppt_w"/>
                                          </p:val>
                                        </p:tav>
                                      </p:tavLst>
                                    </p:anim>
                                    <p:anim calcmode="lin" valueType="num">
                                      <p:cBhvr additive="base">
                                        <p:cTn dur="1000"/>
                                        <p:tgtEl>
                                          <p:spTgt spid="247"/>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247"/>
                                        </p:tgtEl>
                                        <p:attrNameLst>
                                          <p:attrName>ppt_w</p:attrName>
                                        </p:attrNameLst>
                                      </p:cBhvr>
                                      <p:tavLst>
                                        <p:tav fmla="" tm="0">
                                          <p:val>
                                            <p:strVal val="#ppt_w"/>
                                          </p:val>
                                        </p:tav>
                                        <p:tav fmla="" tm="100000">
                                          <p:val>
                                            <p:strVal val="0"/>
                                          </p:val>
                                        </p:tav>
                                      </p:tavLst>
                                    </p:anim>
                                    <p:anim calcmode="lin" valueType="num">
                                      <p:cBhvr additive="base">
                                        <p:cTn dur="1000"/>
                                        <p:tgtEl>
                                          <p:spTgt spid="247"/>
                                        </p:tgtEl>
                                        <p:attrNameLst>
                                          <p:attrName>ppt_h</p:attrName>
                                        </p:attrNameLst>
                                      </p:cBhvr>
                                      <p:tavLst>
                                        <p:tav fmla="" tm="0">
                                          <p:val>
                                            <p:strVal val="#ppt_h"/>
                                          </p:val>
                                        </p:tav>
                                        <p:tav fmla="" tm="100000">
                                          <p:val>
                                            <p:strVal val="0"/>
                                          </p:val>
                                        </p:tav>
                                      </p:tavLst>
                                    </p:anim>
                                    <p:set>
                                      <p:cBhvr>
                                        <p:cTn dur="1" fill="hold">
                                          <p:stCondLst>
                                            <p:cond delay="1000"/>
                                          </p:stCondLst>
                                        </p:cTn>
                                        <p:tgtEl>
                                          <p:spTgt spid="247"/>
                                        </p:tgtEl>
                                        <p:attrNameLst>
                                          <p:attrName>style.visibility</p:attrName>
                                        </p:attrNameLst>
                                      </p:cBhvr>
                                      <p:to>
                                        <p:strVal val="hidden"/>
                                      </p:to>
                                    </p:set>
                                  </p:childTnLst>
                                </p:cTn>
                              </p:par>
                              <p:par>
                                <p:cTn fill="hold" nodeType="withEffect" presetClass="entr" presetID="23" presetSubtype="16">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ppt_w</p:attrName>
                                        </p:attrNameLst>
                                      </p:cBhvr>
                                      <p:tavLst>
                                        <p:tav fmla="" tm="0">
                                          <p:val>
                                            <p:strVal val="0"/>
                                          </p:val>
                                        </p:tav>
                                        <p:tav fmla="" tm="100000">
                                          <p:val>
                                            <p:strVal val="#ppt_w"/>
                                          </p:val>
                                        </p:tav>
                                      </p:tavLst>
                                    </p:anim>
                                    <p:anim calcmode="lin" valueType="num">
                                      <p:cBhvr additive="base">
                                        <p:cTn dur="1000"/>
                                        <p:tgtEl>
                                          <p:spTgt spid="23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ppt_w</p:attrName>
                                        </p:attrNameLst>
                                      </p:cBhvr>
                                      <p:tavLst>
                                        <p:tav fmla="" tm="0">
                                          <p:val>
                                            <p:strVal val="0"/>
                                          </p:val>
                                        </p:tav>
                                        <p:tav fmla="" tm="100000">
                                          <p:val>
                                            <p:strVal val="#ppt_w"/>
                                          </p:val>
                                        </p:tav>
                                      </p:tavLst>
                                    </p:anim>
                                    <p:anim calcmode="lin" valueType="num">
                                      <p:cBhvr additive="base">
                                        <p:cTn dur="1000"/>
                                        <p:tgtEl>
                                          <p:spTgt spid="24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